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43"/>
  </p:notesMasterIdLst>
  <p:sldIdLst>
    <p:sldId id="256" r:id="rId2"/>
    <p:sldId id="316" r:id="rId3"/>
    <p:sldId id="318" r:id="rId4"/>
    <p:sldId id="258" r:id="rId5"/>
    <p:sldId id="274" r:id="rId6"/>
    <p:sldId id="259" r:id="rId7"/>
    <p:sldId id="260" r:id="rId8"/>
    <p:sldId id="262" r:id="rId9"/>
    <p:sldId id="275" r:id="rId10"/>
    <p:sldId id="270" r:id="rId11"/>
    <p:sldId id="295" r:id="rId12"/>
    <p:sldId id="315" r:id="rId13"/>
    <p:sldId id="296" r:id="rId14"/>
    <p:sldId id="302" r:id="rId15"/>
    <p:sldId id="303" r:id="rId16"/>
    <p:sldId id="304" r:id="rId17"/>
    <p:sldId id="305" r:id="rId18"/>
    <p:sldId id="306" r:id="rId19"/>
    <p:sldId id="297" r:id="rId20"/>
    <p:sldId id="261" r:id="rId21"/>
    <p:sldId id="298" r:id="rId22"/>
    <p:sldId id="307" r:id="rId23"/>
    <p:sldId id="308" r:id="rId24"/>
    <p:sldId id="312" r:id="rId25"/>
    <p:sldId id="269" r:id="rId26"/>
    <p:sldId id="266" r:id="rId27"/>
    <p:sldId id="299" r:id="rId28"/>
    <p:sldId id="300" r:id="rId29"/>
    <p:sldId id="319" r:id="rId30"/>
    <p:sldId id="310" r:id="rId31"/>
    <p:sldId id="309" r:id="rId32"/>
    <p:sldId id="311" r:id="rId33"/>
    <p:sldId id="313" r:id="rId34"/>
    <p:sldId id="264" r:id="rId35"/>
    <p:sldId id="263" r:id="rId36"/>
    <p:sldId id="301" r:id="rId37"/>
    <p:sldId id="273" r:id="rId38"/>
    <p:sldId id="314" r:id="rId39"/>
    <p:sldId id="265" r:id="rId40"/>
    <p:sldId id="268" r:id="rId41"/>
    <p:sldId id="317" r:id="rId42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44"/>
      <p:bold r:id="rId45"/>
      <p:italic r:id="rId46"/>
      <p:boldItalic r:id="rId47"/>
    </p:embeddedFont>
    <p:embeddedFont>
      <p:font typeface="Helvetica" panose="020B0604020202020204" pitchFamily="34" charset="0"/>
      <p:regular r:id="rId48"/>
      <p:bold r:id="rId49"/>
      <p:italic r:id="rId50"/>
      <p:boldItalic r:id="rId51"/>
    </p:embeddedFont>
    <p:embeddedFont>
      <p:font typeface="Hind Vadodara" panose="02000000000000000000" pitchFamily="2" charset="0"/>
      <p:regular r:id="rId52"/>
      <p:bold r:id="rId53"/>
    </p:embeddedFont>
    <p:embeddedFont>
      <p:font typeface="Hind Vadodara Light" panose="02000000000000000000" pitchFamily="2" charset="0"/>
      <p:regular r:id="rId54"/>
      <p:bold r:id="rId55"/>
    </p:embeddedFont>
    <p:embeddedFont>
      <p:font typeface="Jockey One" panose="020B0604020202020204" charset="-18"/>
      <p:regular r:id="rId56"/>
    </p:embeddedFont>
    <p:embeddedFont>
      <p:font typeface="Nunito Sans" pitchFamily="2" charset="0"/>
      <p:regular r:id="rId57"/>
      <p:bold r:id="rId58"/>
      <p:italic r:id="rId59"/>
      <p:boldItalic r:id="rId60"/>
    </p:embeddedFont>
    <p:embeddedFont>
      <p:font typeface="Oswald Medium" panose="00000600000000000000" pitchFamily="2" charset="0"/>
      <p:regular r:id="rId61"/>
      <p:bold r:id="rId62"/>
    </p:embeddedFont>
    <p:embeddedFont>
      <p:font typeface="Roboto" panose="02000000000000000000" pitchFamily="2" charset="0"/>
      <p:regular r:id="rId63"/>
      <p:bold r:id="rId64"/>
      <p:italic r:id="rId65"/>
      <p:boldItalic r:id="rId66"/>
    </p:embeddedFont>
    <p:embeddedFont>
      <p:font typeface="Roboto Slab Light" panose="020B0604020202020204" charset="0"/>
      <p:regular r:id="rId67"/>
      <p:bold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419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4CBE6C0-394C-445B-BC69-08F60334C42D}">
  <a:tblStyle styleId="{F4CBE6C0-394C-445B-BC69-08F60334C4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1413"/>
  </p:normalViewPr>
  <p:slideViewPr>
    <p:cSldViewPr snapToGrid="0">
      <p:cViewPr varScale="1">
        <p:scale>
          <a:sx n="94" d="100"/>
          <a:sy n="94" d="100"/>
        </p:scale>
        <p:origin x="494" y="67"/>
      </p:cViewPr>
      <p:guideLst>
        <p:guide orient="horz" pos="141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leading causes of death were cardiovascular and coronary conditions, followed by preeclampsia and eclampsia, embolism, and infection.</a:t>
            </a:r>
          </a:p>
          <a:p>
            <a:r>
              <a:rPr lang="en-US" dirty="0"/>
              <a:t>12 (92.3%) of the 13 deaths were preventable with 7 deaths (58.3%) showing a good chance of prevention and 5 deaths (41.7%) had some chance.</a:t>
            </a:r>
          </a:p>
          <a:p>
            <a:endParaRPr lang="en-US" dirty="0"/>
          </a:p>
          <a:p>
            <a:r>
              <a:rPr lang="en-US" dirty="0"/>
              <a:t>• Racial and ethnic minorities were disproportionately affected. About two-thirds (8 deaths, 61.5%) were racial and ethnic minorities and 5 deaths (38.5%) were </a:t>
            </a:r>
            <a:r>
              <a:rPr lang="en-US" dirty="0" err="1"/>
              <a:t>nonHispanic</a:t>
            </a:r>
            <a:r>
              <a:rPr lang="en-US" dirty="0"/>
              <a:t> White women.</a:t>
            </a:r>
          </a:p>
        </p:txBody>
      </p:sp>
    </p:spTree>
    <p:extLst>
      <p:ext uri="{BB962C8B-B14F-4D97-AF65-F5344CB8AC3E}">
        <p14:creationId xmlns:p14="http://schemas.microsoft.com/office/powerpoint/2010/main" val="2203595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41b0fa81c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41b0fa81c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2106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41b0fa81c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41b0fa81c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943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7b68ffdf2_2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7b68ffdf2_2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7b68ffdf2_2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7b68ffdf2_2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4724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57c365f9a0_1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57c365f9a0_1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214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57c365f9a0_1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57c365f9a0_1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4125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57c365f9a0_1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57c365f9a0_1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0785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57c365f9a0_1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57c365f9a0_1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2239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57c365f9a0_1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57c365f9a0_1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0368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7b68ffdf2_2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7b68ffdf2_2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41c0e4a743_1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41c0e4a743_1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8925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79fe4a061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79fe4a061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60590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1c0e4a743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1c0e4a743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853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57c365f9a0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57c365f9a0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04782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1c0e4a743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1c0e4a743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6123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7c365f9a0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57c365f9a0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41c0e4a743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41c0e4a743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41b0fa81c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41b0fa81c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171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1c0e4a743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1c0e4a743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7b68ffdf2_2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7b68ffdf2_2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1c0e4a743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1c0e4a743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14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57c365f9a0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57c365f9a0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30% of al maternal near-miss events will be due to pregnancy hypertension according to a review published in 2018.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Of the 2.6 million stillbirths annually, approximately 16% occur in pregnancies complicated by hypertensive disorders of pregnancy of which 11% are CHTN and 5% are preeclampsia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Neonatal mortality is also affected by HDP with 10% of early neonatal deaths (8/1000 neonatal deaths) and 3/1000 late neonatal deaths. Drum roll – this amounts to 1.5-2 million neonatal deaths ANNUALL in the world.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Neonatal morbidity is gravely affected by HDP. Iatrogenic prematurity due to indicated delivery, fetal growth restriction with or without hypoxic ischemic encephalopathy is markedly increased and is 10-20x the rate of </a:t>
            </a:r>
            <a:r>
              <a:rPr lang="en-US"/>
              <a:t>neonatal mortality.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2871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41b0fa81c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41b0fa81c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0878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41b0fa81c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41b0fa81c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402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2914602" y="2467315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880680" y="587656"/>
            <a:ext cx="6404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ckey One"/>
              <a:buNone/>
              <a:defRPr sz="6000">
                <a:solidFill>
                  <a:schemeClr val="dk1"/>
                </a:solidFill>
                <a:latin typeface="Jockey One"/>
                <a:ea typeface="Jockey One"/>
                <a:cs typeface="Jockey One"/>
                <a:sym typeface="Jocke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Medium"/>
              <a:buNone/>
              <a:defRPr sz="60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Medium"/>
              <a:buNone/>
              <a:defRPr sz="60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Medium"/>
              <a:buNone/>
              <a:defRPr sz="60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Medium"/>
              <a:buNone/>
              <a:defRPr sz="60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Medium"/>
              <a:buNone/>
              <a:defRPr sz="60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Medium"/>
              <a:buNone/>
              <a:defRPr sz="60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Medium"/>
              <a:buNone/>
              <a:defRPr sz="60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Medium"/>
              <a:buNone/>
              <a:defRPr sz="60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6">
    <p:bg>
      <p:bgPr>
        <a:noFill/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DESIGN 1">
  <p:cSld name="TITLE + SUBTITLE +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subTitle" idx="1"/>
          </p:nvPr>
        </p:nvSpPr>
        <p:spPr>
          <a:xfrm>
            <a:off x="2637600" y="708175"/>
            <a:ext cx="3336600" cy="5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0138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SECTION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>
            <a:off x="3657050" y="3446126"/>
            <a:ext cx="1828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2" hasCustomPrompt="1"/>
          </p:nvPr>
        </p:nvSpPr>
        <p:spPr>
          <a:xfrm>
            <a:off x="4009550" y="2695838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1"/>
          </p:nvPr>
        </p:nvSpPr>
        <p:spPr>
          <a:xfrm>
            <a:off x="3435650" y="3909500"/>
            <a:ext cx="2271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2991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334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>
            <a:spLocks noGrp="1"/>
          </p:cNvSpPr>
          <p:nvPr>
            <p:ph type="ctrTitle"/>
          </p:nvPr>
        </p:nvSpPr>
        <p:spPr>
          <a:xfrm>
            <a:off x="609681" y="4225587"/>
            <a:ext cx="2805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"/>
          </p:nvPr>
        </p:nvSpPr>
        <p:spPr>
          <a:xfrm>
            <a:off x="609681" y="3104875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ctrTitle" idx="2"/>
          </p:nvPr>
        </p:nvSpPr>
        <p:spPr>
          <a:xfrm>
            <a:off x="5906670" y="359063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3"/>
          </p:nvPr>
        </p:nvSpPr>
        <p:spPr>
          <a:xfrm>
            <a:off x="6573870" y="958638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4667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+ TEXT ">
  <p:cSld name="NUMBERS +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-177087" y="1019668"/>
            <a:ext cx="4365900" cy="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2"/>
          </p:nvPr>
        </p:nvSpPr>
        <p:spPr>
          <a:xfrm>
            <a:off x="2811450" y="2023993"/>
            <a:ext cx="2290500" cy="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3"/>
          </p:nvPr>
        </p:nvSpPr>
        <p:spPr>
          <a:xfrm>
            <a:off x="3724588" y="3198960"/>
            <a:ext cx="4365900" cy="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title" hasCustomPrompt="1"/>
          </p:nvPr>
        </p:nvSpPr>
        <p:spPr>
          <a:xfrm>
            <a:off x="2474350" y="1189350"/>
            <a:ext cx="3265200" cy="9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59" name="Google Shape;59;p9"/>
          <p:cNvSpPr txBox="1">
            <a:spLocks noGrp="1"/>
          </p:cNvSpPr>
          <p:nvPr>
            <p:ph type="title" idx="4" hasCustomPrompt="1"/>
          </p:nvPr>
        </p:nvSpPr>
        <p:spPr>
          <a:xfrm>
            <a:off x="4274925" y="2327125"/>
            <a:ext cx="3265200" cy="9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0" name="Google Shape;60;p9"/>
          <p:cNvSpPr txBox="1">
            <a:spLocks noGrp="1"/>
          </p:cNvSpPr>
          <p:nvPr>
            <p:ph type="title" idx="5" hasCustomPrompt="1"/>
          </p:nvPr>
        </p:nvSpPr>
        <p:spPr>
          <a:xfrm>
            <a:off x="601850" y="180600"/>
            <a:ext cx="3265200" cy="9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70166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ctrTitle"/>
          </p:nvPr>
        </p:nvSpPr>
        <p:spPr>
          <a:xfrm>
            <a:off x="1244725" y="1480497"/>
            <a:ext cx="24456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ubTitle" idx="1"/>
          </p:nvPr>
        </p:nvSpPr>
        <p:spPr>
          <a:xfrm>
            <a:off x="1487723" y="1764442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ctrTitle" idx="2"/>
          </p:nvPr>
        </p:nvSpPr>
        <p:spPr>
          <a:xfrm>
            <a:off x="3639605" y="1480497"/>
            <a:ext cx="26268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ubTitle" idx="3"/>
          </p:nvPr>
        </p:nvSpPr>
        <p:spPr>
          <a:xfrm>
            <a:off x="3973198" y="1764442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ctrTitle" idx="4"/>
          </p:nvPr>
        </p:nvSpPr>
        <p:spPr>
          <a:xfrm>
            <a:off x="6080446" y="1480497"/>
            <a:ext cx="26268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ubTitle" idx="5"/>
          </p:nvPr>
        </p:nvSpPr>
        <p:spPr>
          <a:xfrm>
            <a:off x="6414036" y="1764442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ctrTitle" idx="6"/>
          </p:nvPr>
        </p:nvSpPr>
        <p:spPr>
          <a:xfrm>
            <a:off x="1244725" y="3419972"/>
            <a:ext cx="24456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7"/>
          </p:nvPr>
        </p:nvSpPr>
        <p:spPr>
          <a:xfrm>
            <a:off x="1487723" y="3703917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ctrTitle" idx="8"/>
          </p:nvPr>
        </p:nvSpPr>
        <p:spPr>
          <a:xfrm>
            <a:off x="3639605" y="3419972"/>
            <a:ext cx="26268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9"/>
          </p:nvPr>
        </p:nvSpPr>
        <p:spPr>
          <a:xfrm>
            <a:off x="3973198" y="3703917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ctrTitle" idx="13"/>
          </p:nvPr>
        </p:nvSpPr>
        <p:spPr>
          <a:xfrm>
            <a:off x="6080446" y="3419972"/>
            <a:ext cx="26268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ubTitle" idx="14"/>
          </p:nvPr>
        </p:nvSpPr>
        <p:spPr>
          <a:xfrm>
            <a:off x="6414036" y="3703917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title" idx="15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353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280643" y="822405"/>
            <a:ext cx="1828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079894" y="779388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 idx="3"/>
          </p:nvPr>
        </p:nvSpPr>
        <p:spPr>
          <a:xfrm>
            <a:off x="3850922" y="1730580"/>
            <a:ext cx="356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4" hasCustomPrompt="1"/>
          </p:nvPr>
        </p:nvSpPr>
        <p:spPr>
          <a:xfrm>
            <a:off x="2640827" y="1673996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5"/>
          </p:nvPr>
        </p:nvSpPr>
        <p:spPr>
          <a:xfrm>
            <a:off x="4351279" y="2581531"/>
            <a:ext cx="1828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6" hasCustomPrompt="1"/>
          </p:nvPr>
        </p:nvSpPr>
        <p:spPr>
          <a:xfrm>
            <a:off x="3125560" y="2555313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7"/>
          </p:nvPr>
        </p:nvSpPr>
        <p:spPr>
          <a:xfrm>
            <a:off x="4897903" y="3484239"/>
            <a:ext cx="3427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8" hasCustomPrompt="1"/>
          </p:nvPr>
        </p:nvSpPr>
        <p:spPr>
          <a:xfrm>
            <a:off x="3686494" y="3423340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9"/>
          </p:nvPr>
        </p:nvSpPr>
        <p:spPr>
          <a:xfrm>
            <a:off x="601931" y="4267871"/>
            <a:ext cx="2774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3292825" y="1221276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3"/>
          </p:nvPr>
        </p:nvSpPr>
        <p:spPr>
          <a:xfrm>
            <a:off x="3850922" y="2098177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4"/>
          </p:nvPr>
        </p:nvSpPr>
        <p:spPr>
          <a:xfrm>
            <a:off x="4351279" y="2981757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5"/>
          </p:nvPr>
        </p:nvSpPr>
        <p:spPr>
          <a:xfrm>
            <a:off x="4897903" y="3855281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 flipH="1">
            <a:off x="2412438" y="2449550"/>
            <a:ext cx="4319100" cy="13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2363413" y="1732574"/>
            <a:ext cx="44706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ctrTitle"/>
          </p:nvPr>
        </p:nvSpPr>
        <p:spPr>
          <a:xfrm>
            <a:off x="1713076" y="1751425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687150" y="1532875"/>
            <a:ext cx="411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ctrTitle"/>
          </p:nvPr>
        </p:nvSpPr>
        <p:spPr>
          <a:xfrm>
            <a:off x="5185650" y="1846522"/>
            <a:ext cx="2660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1"/>
          </p:nvPr>
        </p:nvSpPr>
        <p:spPr>
          <a:xfrm>
            <a:off x="3982673" y="2539125"/>
            <a:ext cx="3862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ITLE_1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ctrTitle"/>
          </p:nvPr>
        </p:nvSpPr>
        <p:spPr>
          <a:xfrm>
            <a:off x="6111202" y="536016"/>
            <a:ext cx="1396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1"/>
          </p:nvPr>
        </p:nvSpPr>
        <p:spPr>
          <a:xfrm>
            <a:off x="5712652" y="972853"/>
            <a:ext cx="2193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ubTitle" idx="2"/>
          </p:nvPr>
        </p:nvSpPr>
        <p:spPr>
          <a:xfrm>
            <a:off x="2321191" y="3818131"/>
            <a:ext cx="2193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ctrTitle" idx="3"/>
          </p:nvPr>
        </p:nvSpPr>
        <p:spPr>
          <a:xfrm>
            <a:off x="2719741" y="3381294"/>
            <a:ext cx="1396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 idx="4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TITLE_1_1_1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ctrTitle"/>
          </p:nvPr>
        </p:nvSpPr>
        <p:spPr>
          <a:xfrm>
            <a:off x="2344425" y="835793"/>
            <a:ext cx="1623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ubTitle" idx="1"/>
          </p:nvPr>
        </p:nvSpPr>
        <p:spPr>
          <a:xfrm>
            <a:off x="2433469" y="1365500"/>
            <a:ext cx="1445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ctrTitle" idx="2"/>
          </p:nvPr>
        </p:nvSpPr>
        <p:spPr>
          <a:xfrm>
            <a:off x="2328700" y="2767275"/>
            <a:ext cx="165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ubTitle" idx="3"/>
          </p:nvPr>
        </p:nvSpPr>
        <p:spPr>
          <a:xfrm>
            <a:off x="2433469" y="3312188"/>
            <a:ext cx="1445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ctrTitle" idx="4"/>
          </p:nvPr>
        </p:nvSpPr>
        <p:spPr>
          <a:xfrm>
            <a:off x="6290249" y="844350"/>
            <a:ext cx="165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ubTitle" idx="5"/>
          </p:nvPr>
        </p:nvSpPr>
        <p:spPr>
          <a:xfrm>
            <a:off x="6306131" y="1365500"/>
            <a:ext cx="1623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ctrTitle" idx="6"/>
          </p:nvPr>
        </p:nvSpPr>
        <p:spPr>
          <a:xfrm>
            <a:off x="6306130" y="2767263"/>
            <a:ext cx="1623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ubTitle" idx="7"/>
          </p:nvPr>
        </p:nvSpPr>
        <p:spPr>
          <a:xfrm>
            <a:off x="6306131" y="3312188"/>
            <a:ext cx="1623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title" idx="8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WESOME WORDS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ctrTitle"/>
          </p:nvPr>
        </p:nvSpPr>
        <p:spPr>
          <a:xfrm>
            <a:off x="2433025" y="682650"/>
            <a:ext cx="4278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ind Vadodara Light"/>
              <a:buChar char="●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/>
              <a:buChar char="○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/>
              <a:buChar char="■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/>
              <a:buChar char="●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/>
              <a:buChar char="○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/>
              <a:buChar char="■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/>
              <a:buChar char="●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/>
              <a:buChar char="○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Hind Vadodara Light"/>
              <a:buChar char="■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6" r:id="rId7"/>
    <p:sldLayoutId id="2147483657" r:id="rId8"/>
    <p:sldLayoutId id="2147483658" r:id="rId9"/>
    <p:sldLayoutId id="2147483666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healthcareforeverywoman.org/wp-content/uploads/2020/06/FINAL_ANNOTATED_AIM-SMM-Updated-Code-Listclean_06272020.xlsx.%20Updated%206/29/2020" TargetMode="External"/><Relationship Id="rId2" Type="http://schemas.openxmlformats.org/officeDocument/2006/relationships/hyperlink" Target="https://doi.org/10.1186/s12884-021-03809-2" TargetMode="Externa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>
            <a:spLocks noGrp="1"/>
          </p:cNvSpPr>
          <p:nvPr>
            <p:ph type="ctrTitle"/>
          </p:nvPr>
        </p:nvSpPr>
        <p:spPr>
          <a:xfrm>
            <a:off x="2880680" y="587656"/>
            <a:ext cx="6404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Hypertension – The Low-Hanging Fruit</a:t>
            </a:r>
            <a:endParaRPr dirty="0"/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1"/>
          </p:nvPr>
        </p:nvSpPr>
        <p:spPr>
          <a:xfrm>
            <a:off x="2914602" y="2467315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Bree Fallon, RN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Traci Johnson, MD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5400000" flipH="1">
            <a:off x="-1971287" y="1971288"/>
            <a:ext cx="5147175" cy="1204600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7"/>
          <p:cNvSpPr txBox="1">
            <a:spLocks noGrp="1"/>
          </p:cNvSpPr>
          <p:nvPr>
            <p:ph type="title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THIS IS A TABLE</a:t>
            </a:r>
            <a:endParaRPr>
              <a:solidFill>
                <a:schemeClr val="accent3"/>
              </a:solidFill>
            </a:endParaRPr>
          </a:p>
        </p:txBody>
      </p:sp>
      <p:graphicFrame>
        <p:nvGraphicFramePr>
          <p:cNvPr id="401" name="Google Shape;401;p37"/>
          <p:cNvGraphicFramePr/>
          <p:nvPr/>
        </p:nvGraphicFramePr>
        <p:xfrm>
          <a:off x="2150075" y="1010450"/>
          <a:ext cx="5724750" cy="3288300"/>
        </p:xfrm>
        <a:graphic>
          <a:graphicData uri="http://schemas.openxmlformats.org/drawingml/2006/table">
            <a:tbl>
              <a:tblPr>
                <a:noFill/>
                <a:tableStyleId>{F4CBE6C0-394C-445B-BC69-08F60334C42D}</a:tableStyleId>
              </a:tblPr>
              <a:tblGrid>
                <a:gridCol w="95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0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Jockey One"/>
                          <a:ea typeface="Jockey One"/>
                          <a:cs typeface="Jockey One"/>
                          <a:sym typeface="Jockey One"/>
                        </a:rPr>
                        <a:t>1938</a:t>
                      </a:r>
                      <a:endParaRPr>
                        <a:solidFill>
                          <a:schemeClr val="accent3"/>
                        </a:solidFill>
                        <a:latin typeface="Jockey One"/>
                        <a:ea typeface="Jockey One"/>
                        <a:cs typeface="Jockey One"/>
                        <a:sym typeface="Jockey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Jockey One"/>
                          <a:ea typeface="Jockey One"/>
                          <a:cs typeface="Jockey One"/>
                          <a:sym typeface="Jockey One"/>
                        </a:rPr>
                        <a:t>1940</a:t>
                      </a:r>
                      <a:endParaRPr>
                        <a:solidFill>
                          <a:schemeClr val="accent3"/>
                        </a:solidFill>
                        <a:latin typeface="Jockey One"/>
                        <a:ea typeface="Jockey One"/>
                        <a:cs typeface="Jockey One"/>
                        <a:sym typeface="Jockey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Jockey One"/>
                          <a:ea typeface="Jockey One"/>
                          <a:cs typeface="Jockey One"/>
                          <a:sym typeface="Jockey One"/>
                        </a:rPr>
                        <a:t>1942</a:t>
                      </a:r>
                      <a:endParaRPr>
                        <a:solidFill>
                          <a:schemeClr val="accent3"/>
                        </a:solidFill>
                        <a:latin typeface="Jockey One"/>
                        <a:ea typeface="Jockey One"/>
                        <a:cs typeface="Jockey One"/>
                        <a:sym typeface="Jockey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Jockey One"/>
                          <a:ea typeface="Jockey One"/>
                          <a:cs typeface="Jockey One"/>
                          <a:sym typeface="Jockey One"/>
                        </a:rPr>
                        <a:t>1944</a:t>
                      </a:r>
                      <a:endParaRPr>
                        <a:solidFill>
                          <a:schemeClr val="accent3"/>
                        </a:solidFill>
                        <a:latin typeface="Jockey One"/>
                        <a:ea typeface="Jockey One"/>
                        <a:cs typeface="Jockey One"/>
                        <a:sym typeface="Jockey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Jockey One"/>
                          <a:ea typeface="Jockey One"/>
                          <a:cs typeface="Jockey One"/>
                          <a:sym typeface="Jockey One"/>
                        </a:rPr>
                        <a:t>1946</a:t>
                      </a:r>
                      <a:endParaRPr>
                        <a:solidFill>
                          <a:schemeClr val="accent3"/>
                        </a:solidFill>
                        <a:latin typeface="Jockey One"/>
                        <a:ea typeface="Jockey One"/>
                        <a:cs typeface="Jockey One"/>
                        <a:sym typeface="Jockey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6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Jockey One"/>
                          <a:ea typeface="Jockey One"/>
                          <a:cs typeface="Jockey One"/>
                          <a:sym typeface="Jockey One"/>
                        </a:rPr>
                        <a:t>MERCURY</a:t>
                      </a:r>
                      <a:endParaRPr>
                        <a:solidFill>
                          <a:schemeClr val="accent3"/>
                        </a:solidFill>
                        <a:latin typeface="Jockey One"/>
                        <a:ea typeface="Jockey One"/>
                        <a:cs typeface="Jockey One"/>
                        <a:sym typeface="Jockey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12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23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26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34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36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9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Jockey One"/>
                          <a:ea typeface="Jockey One"/>
                          <a:cs typeface="Jockey One"/>
                          <a:sym typeface="Jockey One"/>
                        </a:rPr>
                        <a:t>VENUS</a:t>
                      </a:r>
                      <a:endParaRPr>
                        <a:solidFill>
                          <a:schemeClr val="accent3"/>
                        </a:solidFill>
                        <a:latin typeface="Jockey One"/>
                        <a:ea typeface="Jockey One"/>
                        <a:cs typeface="Jockey One"/>
                        <a:sym typeface="Jockey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123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444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321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235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452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9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Jockey One"/>
                          <a:ea typeface="Jockey One"/>
                          <a:cs typeface="Jockey One"/>
                          <a:sym typeface="Jockey One"/>
                        </a:rPr>
                        <a:t>MARS</a:t>
                      </a:r>
                      <a:endParaRPr>
                        <a:solidFill>
                          <a:schemeClr val="accent3"/>
                        </a:solidFill>
                        <a:latin typeface="Jockey One"/>
                        <a:ea typeface="Jockey One"/>
                        <a:cs typeface="Jockey One"/>
                        <a:sym typeface="Jockey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457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864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1000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567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678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49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Jockey One"/>
                          <a:ea typeface="Jockey One"/>
                          <a:cs typeface="Jockey One"/>
                          <a:sym typeface="Jockey One"/>
                        </a:rPr>
                        <a:t>JUPITER</a:t>
                      </a:r>
                      <a:endParaRPr>
                        <a:solidFill>
                          <a:schemeClr val="accent3"/>
                        </a:solidFill>
                        <a:latin typeface="Jockey One"/>
                        <a:ea typeface="Jockey One"/>
                        <a:cs typeface="Jockey One"/>
                        <a:sym typeface="Jockey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34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76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125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97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76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BE87711-FE41-C94F-A806-F05AA77A4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726" y="0"/>
            <a:ext cx="72980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80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5400000" flipH="1">
            <a:off x="-1971287" y="1971288"/>
            <a:ext cx="5147175" cy="1204600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7"/>
          <p:cNvSpPr txBox="1">
            <a:spLocks noGrp="1"/>
          </p:cNvSpPr>
          <p:nvPr>
            <p:ph type="title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MATERNAL MORBIDITY</a:t>
            </a:r>
            <a:endParaRPr dirty="0">
              <a:solidFill>
                <a:schemeClr val="accent3"/>
              </a:solidFill>
            </a:endParaRPr>
          </a:p>
        </p:txBody>
      </p:sp>
      <p:graphicFrame>
        <p:nvGraphicFramePr>
          <p:cNvPr id="401" name="Google Shape;401;p37"/>
          <p:cNvGraphicFramePr/>
          <p:nvPr/>
        </p:nvGraphicFramePr>
        <p:xfrm>
          <a:off x="2150075" y="1010450"/>
          <a:ext cx="5724750" cy="3288300"/>
        </p:xfrm>
        <a:graphic>
          <a:graphicData uri="http://schemas.openxmlformats.org/drawingml/2006/table">
            <a:tbl>
              <a:tblPr>
                <a:noFill/>
                <a:tableStyleId>{F4CBE6C0-394C-445B-BC69-08F60334C42D}</a:tableStyleId>
              </a:tblPr>
              <a:tblGrid>
                <a:gridCol w="95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0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Jockey One"/>
                          <a:ea typeface="Jockey One"/>
                          <a:cs typeface="Jockey One"/>
                          <a:sym typeface="Jockey One"/>
                        </a:rPr>
                        <a:t>1938</a:t>
                      </a:r>
                      <a:endParaRPr>
                        <a:solidFill>
                          <a:schemeClr val="accent3"/>
                        </a:solidFill>
                        <a:latin typeface="Jockey One"/>
                        <a:ea typeface="Jockey One"/>
                        <a:cs typeface="Jockey One"/>
                        <a:sym typeface="Jockey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Jockey One"/>
                          <a:ea typeface="Jockey One"/>
                          <a:cs typeface="Jockey One"/>
                          <a:sym typeface="Jockey One"/>
                        </a:rPr>
                        <a:t>1940</a:t>
                      </a:r>
                      <a:endParaRPr>
                        <a:solidFill>
                          <a:schemeClr val="accent3"/>
                        </a:solidFill>
                        <a:latin typeface="Jockey One"/>
                        <a:ea typeface="Jockey One"/>
                        <a:cs typeface="Jockey One"/>
                        <a:sym typeface="Jockey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Jockey One"/>
                          <a:ea typeface="Jockey One"/>
                          <a:cs typeface="Jockey One"/>
                          <a:sym typeface="Jockey One"/>
                        </a:rPr>
                        <a:t>1942</a:t>
                      </a:r>
                      <a:endParaRPr>
                        <a:solidFill>
                          <a:schemeClr val="accent3"/>
                        </a:solidFill>
                        <a:latin typeface="Jockey One"/>
                        <a:ea typeface="Jockey One"/>
                        <a:cs typeface="Jockey One"/>
                        <a:sym typeface="Jockey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Jockey One"/>
                          <a:ea typeface="Jockey One"/>
                          <a:cs typeface="Jockey One"/>
                          <a:sym typeface="Jockey One"/>
                        </a:rPr>
                        <a:t>1944</a:t>
                      </a:r>
                      <a:endParaRPr>
                        <a:solidFill>
                          <a:schemeClr val="accent3"/>
                        </a:solidFill>
                        <a:latin typeface="Jockey One"/>
                        <a:ea typeface="Jockey One"/>
                        <a:cs typeface="Jockey One"/>
                        <a:sym typeface="Jockey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Jockey One"/>
                          <a:ea typeface="Jockey One"/>
                          <a:cs typeface="Jockey One"/>
                          <a:sym typeface="Jockey One"/>
                        </a:rPr>
                        <a:t>1946</a:t>
                      </a:r>
                      <a:endParaRPr>
                        <a:solidFill>
                          <a:schemeClr val="accent3"/>
                        </a:solidFill>
                        <a:latin typeface="Jockey One"/>
                        <a:ea typeface="Jockey One"/>
                        <a:cs typeface="Jockey One"/>
                        <a:sym typeface="Jockey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6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Jockey One"/>
                          <a:ea typeface="Jockey One"/>
                          <a:cs typeface="Jockey One"/>
                          <a:sym typeface="Jockey One"/>
                        </a:rPr>
                        <a:t>MERCURY</a:t>
                      </a:r>
                      <a:endParaRPr>
                        <a:solidFill>
                          <a:schemeClr val="accent3"/>
                        </a:solidFill>
                        <a:latin typeface="Jockey One"/>
                        <a:ea typeface="Jockey One"/>
                        <a:cs typeface="Jockey One"/>
                        <a:sym typeface="Jockey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12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23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26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34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36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9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Jockey One"/>
                          <a:ea typeface="Jockey One"/>
                          <a:cs typeface="Jockey One"/>
                          <a:sym typeface="Jockey One"/>
                        </a:rPr>
                        <a:t>VENUS</a:t>
                      </a:r>
                      <a:endParaRPr>
                        <a:solidFill>
                          <a:schemeClr val="accent3"/>
                        </a:solidFill>
                        <a:latin typeface="Jockey One"/>
                        <a:ea typeface="Jockey One"/>
                        <a:cs typeface="Jockey One"/>
                        <a:sym typeface="Jockey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123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444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321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235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452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9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Jockey One"/>
                          <a:ea typeface="Jockey One"/>
                          <a:cs typeface="Jockey One"/>
                          <a:sym typeface="Jockey One"/>
                        </a:rPr>
                        <a:t>MARS</a:t>
                      </a:r>
                      <a:endParaRPr>
                        <a:solidFill>
                          <a:schemeClr val="accent3"/>
                        </a:solidFill>
                        <a:latin typeface="Jockey One"/>
                        <a:ea typeface="Jockey One"/>
                        <a:cs typeface="Jockey One"/>
                        <a:sym typeface="Jockey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457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864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1000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567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678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49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Jockey One"/>
                          <a:ea typeface="Jockey One"/>
                          <a:cs typeface="Jockey One"/>
                          <a:sym typeface="Jockey One"/>
                        </a:rPr>
                        <a:t>JUPITER</a:t>
                      </a:r>
                      <a:endParaRPr>
                        <a:solidFill>
                          <a:schemeClr val="accent3"/>
                        </a:solidFill>
                        <a:latin typeface="Jockey One"/>
                        <a:ea typeface="Jockey One"/>
                        <a:cs typeface="Jockey One"/>
                        <a:sym typeface="Jockey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34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76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125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97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3"/>
                          </a:solidFill>
                          <a:latin typeface="Hind Vadodara Light"/>
                          <a:ea typeface="Hind Vadodara Light"/>
                          <a:cs typeface="Hind Vadodara Light"/>
                          <a:sym typeface="Hind Vadodara Light"/>
                        </a:rPr>
                        <a:t>76</a:t>
                      </a:r>
                      <a:endParaRPr sz="1200">
                        <a:solidFill>
                          <a:schemeClr val="accent3"/>
                        </a:solidFill>
                        <a:latin typeface="Hind Vadodara Light"/>
                        <a:ea typeface="Hind Vadodara Light"/>
                        <a:cs typeface="Hind Vadodara Light"/>
                        <a:sym typeface="Hind Vadodara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843757D9-9A53-7B4C-A2EC-37C2A3D10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966" y="31084"/>
            <a:ext cx="6620786" cy="1771165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294C53A2-65E8-654F-8460-56F367F42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190" y="1802249"/>
            <a:ext cx="6546339" cy="334125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3F25082-47EA-D245-AB37-F2FDC3FA10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1457643" y="4224666"/>
            <a:ext cx="686474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63E3DE-C199-0D4B-A245-24C7E9E1B2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1440986" y="3924580"/>
            <a:ext cx="686474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F869EF-D94B-CD4E-91FD-5DBDE4D6FE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1457642" y="2747800"/>
            <a:ext cx="686474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44950E-A543-D447-ACB8-B2A159C8F5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1440987" y="2400579"/>
            <a:ext cx="686474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A6953F-CCE9-054E-845C-586AA1B974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1457642" y="1819418"/>
            <a:ext cx="686474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5248F0-CC28-8147-A1AD-8D484E8116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1457642" y="1640151"/>
            <a:ext cx="686474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61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F278-5FBD-4640-B782-C6E4ED1D4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58D8CB1D-F6CA-A441-A2D6-440D3015B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2481"/>
            <a:ext cx="9144000" cy="311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19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4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08" y="0"/>
            <a:ext cx="9144000" cy="5143489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1"/>
          <p:cNvSpPr txBox="1">
            <a:spLocks noGrp="1"/>
          </p:cNvSpPr>
          <p:nvPr>
            <p:ph type="title" idx="2"/>
          </p:nvPr>
        </p:nvSpPr>
        <p:spPr>
          <a:xfrm>
            <a:off x="4009550" y="2695838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02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25" name="Google Shape;525;p41"/>
          <p:cNvSpPr txBox="1">
            <a:spLocks noGrp="1"/>
          </p:cNvSpPr>
          <p:nvPr>
            <p:ph type="ctrTitle"/>
          </p:nvPr>
        </p:nvSpPr>
        <p:spPr>
          <a:xfrm>
            <a:off x="3341575" y="3596738"/>
            <a:ext cx="2459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HYPERTENSION MANAGEMENT</a:t>
            </a:r>
            <a:endParaRPr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376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3703A-E637-4A4C-A681-B35CF5E680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4B30A-EFB2-864E-8215-591BA650FF9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55A781B-73A2-B84F-8CE8-7C46CA7734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036EA02-3BD3-0044-BC0B-1F665EA5C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27" y="0"/>
            <a:ext cx="69885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62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BAF1-990F-E84D-85A7-953B059F8C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2881BD-4305-CD43-9BA0-45D6859178E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B7CA7A6-73F5-9D4C-9B75-CF2437406A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6B7B7D3-6B70-F44C-A180-C399FB671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99" y="0"/>
            <a:ext cx="70242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71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5B144-3090-4A4E-8D71-276955506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E508F2-0370-8A4E-A0A2-4C122F307E4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2C21FB9-C1AD-BA43-878B-1B404AEF70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E8DC0F9-8FB5-F347-941B-E7E4B52A2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153" y="0"/>
            <a:ext cx="70536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14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613BE-C125-BF46-B511-ADBFD32127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50467A-57EA-E44A-A1F0-CF9F3342653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54319B9-09F0-8D4A-BB08-11D458C3D5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10696BD-6E45-AF4D-A828-31727C99E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804" y="0"/>
            <a:ext cx="70003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23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C63F6-3171-D64A-8855-C4FB492D07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0D1095-AA58-6F49-877E-F2F8E37BEE13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2579A87-2571-4E45-A683-6F66496927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90EF0D8-5352-F947-88A3-DDDAA8184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75" y="0"/>
            <a:ext cx="69972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3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4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08" y="0"/>
            <a:ext cx="9144000" cy="5143489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1"/>
          <p:cNvSpPr txBox="1">
            <a:spLocks noGrp="1"/>
          </p:cNvSpPr>
          <p:nvPr>
            <p:ph type="title" idx="2"/>
          </p:nvPr>
        </p:nvSpPr>
        <p:spPr>
          <a:xfrm>
            <a:off x="4009550" y="2695838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03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25" name="Google Shape;525;p41"/>
          <p:cNvSpPr txBox="1">
            <a:spLocks noGrp="1"/>
          </p:cNvSpPr>
          <p:nvPr>
            <p:ph type="ctrTitle"/>
          </p:nvPr>
        </p:nvSpPr>
        <p:spPr>
          <a:xfrm>
            <a:off x="3341575" y="3596738"/>
            <a:ext cx="2459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CASE REVIEWS</a:t>
            </a:r>
            <a:endParaRPr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43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D3826-AE31-6047-BF31-C14975D563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889DD9-7023-C741-ACF1-8A544DB5B543}"/>
              </a:ext>
            </a:extLst>
          </p:cNvPr>
          <p:cNvSpPr txBox="1"/>
          <p:nvPr/>
        </p:nvSpPr>
        <p:spPr>
          <a:xfrm>
            <a:off x="914400" y="1489434"/>
            <a:ext cx="69381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200" b="0" i="0" u="none" strike="noStrike" dirty="0">
                <a:solidFill>
                  <a:schemeClr val="accent5"/>
                </a:solidFill>
                <a:effectLst/>
                <a:latin typeface="Helvetica" pitchFamily="2" charset="0"/>
              </a:rPr>
              <a:t>We have no disclosures…yet.</a:t>
            </a:r>
          </a:p>
        </p:txBody>
      </p:sp>
    </p:spTree>
    <p:extLst>
      <p:ext uri="{BB962C8B-B14F-4D97-AF65-F5344CB8AC3E}">
        <p14:creationId xmlns:p14="http://schemas.microsoft.com/office/powerpoint/2010/main" val="3022550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352623">
            <a:off x="5175863" y="1076560"/>
            <a:ext cx="5060910" cy="1460749"/>
          </a:xfrm>
          <a:custGeom>
            <a:avLst/>
            <a:gdLst/>
            <a:ahLst/>
            <a:cxnLst/>
            <a:rect l="l" t="t" r="r" b="b"/>
            <a:pathLst>
              <a:path w="202425" h="5864" extrusionOk="0">
                <a:moveTo>
                  <a:pt x="7648" y="510"/>
                </a:moveTo>
                <a:lnTo>
                  <a:pt x="199876" y="0"/>
                </a:lnTo>
                <a:lnTo>
                  <a:pt x="202425" y="4079"/>
                </a:lnTo>
                <a:lnTo>
                  <a:pt x="0" y="58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56" name="Google Shape;156;p28"/>
          <p:cNvSpPr txBox="1">
            <a:spLocks noGrp="1"/>
          </p:cNvSpPr>
          <p:nvPr>
            <p:ph type="ctrTitle"/>
          </p:nvPr>
        </p:nvSpPr>
        <p:spPr>
          <a:xfrm>
            <a:off x="5185650" y="1724467"/>
            <a:ext cx="2660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CASE 1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57" name="Google Shape;157;p28"/>
          <p:cNvSpPr txBox="1">
            <a:spLocks noGrp="1"/>
          </p:cNvSpPr>
          <p:nvPr>
            <p:ph type="subTitle" idx="1"/>
          </p:nvPr>
        </p:nvSpPr>
        <p:spPr>
          <a:xfrm>
            <a:off x="3982673" y="2417070"/>
            <a:ext cx="3862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24 y/o G1 @ 37 weeks presents to triage with headache, abdominal pain. </a:t>
            </a:r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PMH/PSH: none</a:t>
            </a:r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Meds: PNV, iron</a:t>
            </a:r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ALL: none</a:t>
            </a:r>
            <a:endParaRPr sz="1800" dirty="0"/>
          </a:p>
        </p:txBody>
      </p:sp>
      <p:pic>
        <p:nvPicPr>
          <p:cNvPr id="1032" name="Picture 8" descr="Woman Silhouette - Female Silhouette PNG Image | Transparent PNG Free  Download on SeekPNG">
            <a:extLst>
              <a:ext uri="{FF2B5EF4-FFF2-40B4-BE49-F238E27FC236}">
                <a16:creationId xmlns:a16="http://schemas.microsoft.com/office/drawing/2014/main" id="{0AAD537D-0A7D-3C47-8D84-DDE3781D7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3" y="665452"/>
            <a:ext cx="3256712" cy="350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/>
          <p:nvPr/>
        </p:nvSpPr>
        <p:spPr>
          <a:xfrm rot="352623">
            <a:off x="5175863" y="1076560"/>
            <a:ext cx="5060910" cy="1460749"/>
          </a:xfrm>
          <a:custGeom>
            <a:avLst/>
            <a:gdLst/>
            <a:ahLst/>
            <a:cxnLst/>
            <a:rect l="l" t="t" r="r" b="b"/>
            <a:pathLst>
              <a:path w="202425" h="5864" extrusionOk="0">
                <a:moveTo>
                  <a:pt x="7648" y="510"/>
                </a:moveTo>
                <a:lnTo>
                  <a:pt x="199876" y="0"/>
                </a:lnTo>
                <a:lnTo>
                  <a:pt x="202425" y="4079"/>
                </a:lnTo>
                <a:lnTo>
                  <a:pt x="0" y="58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56" name="Google Shape;156;p28"/>
          <p:cNvSpPr txBox="1">
            <a:spLocks noGrp="1"/>
          </p:cNvSpPr>
          <p:nvPr>
            <p:ph type="ctrTitle"/>
          </p:nvPr>
        </p:nvSpPr>
        <p:spPr>
          <a:xfrm>
            <a:off x="5185650" y="1724467"/>
            <a:ext cx="2660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CASE 1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57" name="Google Shape;157;p28"/>
          <p:cNvSpPr txBox="1">
            <a:spLocks noGrp="1"/>
          </p:cNvSpPr>
          <p:nvPr>
            <p:ph type="subTitle" idx="1"/>
          </p:nvPr>
        </p:nvSpPr>
        <p:spPr>
          <a:xfrm>
            <a:off x="3817855" y="2459928"/>
            <a:ext cx="449616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24 y/o G1 @ 37 weeks presents to triage with headache, abdominal pain. ROS oliguria</a:t>
            </a:r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VS: 162/112, HR 106, RR 18, O2 sat 94%, AF</a:t>
            </a:r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Exam: neg, EFM reactive, toco q 5’</a:t>
            </a:r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Labs: Hb 13, </a:t>
            </a:r>
            <a:r>
              <a:rPr lang="en" sz="1800" dirty="0" err="1"/>
              <a:t>Plt</a:t>
            </a:r>
            <a:r>
              <a:rPr lang="en" sz="1800" dirty="0"/>
              <a:t> 236, LFTs/Cr </a:t>
            </a:r>
            <a:r>
              <a:rPr lang="en" sz="1800" dirty="0" err="1"/>
              <a:t>wnl</a:t>
            </a:r>
            <a:r>
              <a:rPr lang="en" sz="1800" dirty="0"/>
              <a:t>, </a:t>
            </a:r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UPC 1200 </a:t>
            </a:r>
            <a:endParaRPr sz="1800" dirty="0"/>
          </a:p>
        </p:txBody>
      </p:sp>
      <p:pic>
        <p:nvPicPr>
          <p:cNvPr id="6146" name="Picture 2" descr="Woman Silhouette - Female Silhouette PNG Image | Transparent PNG Free  Download on SeekPNG">
            <a:extLst>
              <a:ext uri="{FF2B5EF4-FFF2-40B4-BE49-F238E27FC236}">
                <a16:creationId xmlns:a16="http://schemas.microsoft.com/office/drawing/2014/main" id="{6A9E1F34-4B63-CA48-B5C6-0BEEF9195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93" y="446954"/>
            <a:ext cx="3449508" cy="371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234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BD3EF-46D4-0C41-A14D-4A0D3181D4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5C0B95-062C-BF4C-B57A-65C7BBFC07F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7DC8C36-EEC3-1440-94C7-1869E89A6F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75FAD0B-187B-A44B-B391-A6A6A26EB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63" y="0"/>
            <a:ext cx="69916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44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4DFB7-CCA0-4041-B076-1F753CB52A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0ABC1B-F370-B344-89DC-903C12D89FE9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A056EE9-3404-4D46-BD38-F1D65248DC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AA3401D-E899-C24F-8DC5-1C330AF2E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58" y="0"/>
            <a:ext cx="7083284" cy="5143500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87A89567-5BDC-4F40-A81D-F552B4D1AE62}"/>
              </a:ext>
            </a:extLst>
          </p:cNvPr>
          <p:cNvSpPr/>
          <p:nvPr/>
        </p:nvSpPr>
        <p:spPr>
          <a:xfrm>
            <a:off x="1030358" y="3314700"/>
            <a:ext cx="3541642" cy="28203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1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6DD94-4D28-4349-A48F-B77CAEB332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ECC4D8-854E-DB41-9C33-5DC598FC2D4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961F98C-03DE-CB49-80D9-9B480FED30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BBED697-1328-0C4F-AF89-7999D7440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35" y="284866"/>
            <a:ext cx="9147535" cy="457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32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6"/>
          <p:cNvSpPr/>
          <p:nvPr/>
        </p:nvSpPr>
        <p:spPr>
          <a:xfrm>
            <a:off x="2307125" y="-47500"/>
            <a:ext cx="7253825" cy="5272425"/>
          </a:xfrm>
          <a:custGeom>
            <a:avLst/>
            <a:gdLst/>
            <a:ahLst/>
            <a:cxnLst/>
            <a:rect l="l" t="t" r="r" b="b"/>
            <a:pathLst>
              <a:path w="290153" h="210897" extrusionOk="0">
                <a:moveTo>
                  <a:pt x="0" y="1900"/>
                </a:moveTo>
                <a:lnTo>
                  <a:pt x="154169" y="210897"/>
                </a:lnTo>
                <a:lnTo>
                  <a:pt x="285267" y="208454"/>
                </a:lnTo>
                <a:lnTo>
                  <a:pt x="29015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85" name="Google Shape;385;p36"/>
          <p:cNvSpPr txBox="1">
            <a:spLocks noGrp="1"/>
          </p:cNvSpPr>
          <p:nvPr>
            <p:ph type="subTitle" idx="3"/>
          </p:nvPr>
        </p:nvSpPr>
        <p:spPr>
          <a:xfrm>
            <a:off x="6573870" y="958638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dirty="0">
                <a:solidFill>
                  <a:schemeClr val="accent3"/>
                </a:solidFill>
                <a:effectLst/>
                <a:latin typeface="Roboto" panose="02000000000000000000" pitchFamily="2" charset="0"/>
              </a:rPr>
              <a:t>support for or recommendation of a particular cause</a:t>
            </a:r>
            <a:endParaRPr sz="1800" i="1" dirty="0">
              <a:solidFill>
                <a:schemeClr val="accent3"/>
              </a:solidFill>
            </a:endParaRPr>
          </a:p>
        </p:txBody>
      </p:sp>
      <p:sp>
        <p:nvSpPr>
          <p:cNvPr id="386" name="Google Shape;386;p36"/>
          <p:cNvSpPr txBox="1">
            <a:spLocks noGrp="1"/>
          </p:cNvSpPr>
          <p:nvPr>
            <p:ph type="ctrTitle" idx="2"/>
          </p:nvPr>
        </p:nvSpPr>
        <p:spPr>
          <a:xfrm>
            <a:off x="5906670" y="359063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ADVOCACY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387" name="Google Shape;387;p36"/>
          <p:cNvSpPr txBox="1">
            <a:spLocks noGrp="1"/>
          </p:cNvSpPr>
          <p:nvPr>
            <p:ph type="subTitle" idx="1"/>
          </p:nvPr>
        </p:nvSpPr>
        <p:spPr>
          <a:xfrm>
            <a:off x="476998" y="836405"/>
            <a:ext cx="262680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RISK FACTORS for severe morbidity (OLIGURIA) </a:t>
            </a:r>
            <a:r>
              <a:rPr lang="en-US" sz="1800" dirty="0">
                <a:sym typeface="Wingdings" pitchFamily="2" charset="2"/>
              </a:rPr>
              <a:t> escalation of care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ym typeface="Wingdings" pitchFamily="2" charset="2"/>
              </a:rPr>
              <a:t>Consider multidisciplinary consultation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ym typeface="Wingdings" pitchFamily="2" charset="2"/>
              </a:rPr>
              <a:t>Consider transfer to higher level of care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ym typeface="Wingdings" pitchFamily="2" charset="2"/>
              </a:rPr>
              <a:t>Expedite delivery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88" name="Google Shape;388;p36"/>
          <p:cNvPicPr preferRelativeResize="0"/>
          <p:nvPr/>
        </p:nvPicPr>
        <p:blipFill rotWithShape="1">
          <a:blip r:embed="rId3">
            <a:alphaModFix/>
          </a:blip>
          <a:srcRect l="794" r="6766"/>
          <a:stretch/>
        </p:blipFill>
        <p:spPr>
          <a:xfrm>
            <a:off x="3269293" y="1763850"/>
            <a:ext cx="2626801" cy="189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6"/>
          <p:cNvSpPr/>
          <p:nvPr/>
        </p:nvSpPr>
        <p:spPr>
          <a:xfrm>
            <a:off x="5659750" y="624600"/>
            <a:ext cx="401525" cy="1102650"/>
          </a:xfrm>
          <a:custGeom>
            <a:avLst/>
            <a:gdLst/>
            <a:ahLst/>
            <a:cxnLst/>
            <a:rect l="l" t="t" r="r" b="b"/>
            <a:pathLst>
              <a:path w="16061" h="44106" extrusionOk="0">
                <a:moveTo>
                  <a:pt x="0" y="44106"/>
                </a:moveTo>
                <a:lnTo>
                  <a:pt x="10708" y="0"/>
                </a:lnTo>
                <a:lnTo>
                  <a:pt x="16061" y="1325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390" name="Google Shape;390;p36"/>
          <p:cNvSpPr/>
          <p:nvPr/>
        </p:nvSpPr>
        <p:spPr>
          <a:xfrm>
            <a:off x="5698000" y="1497800"/>
            <a:ext cx="478025" cy="458900"/>
          </a:xfrm>
          <a:custGeom>
            <a:avLst/>
            <a:gdLst/>
            <a:ahLst/>
            <a:cxnLst/>
            <a:rect l="l" t="t" r="r" b="b"/>
            <a:pathLst>
              <a:path w="19121" h="18356" extrusionOk="0">
                <a:moveTo>
                  <a:pt x="0" y="18356"/>
                </a:moveTo>
                <a:lnTo>
                  <a:pt x="9433" y="3059"/>
                </a:lnTo>
                <a:lnTo>
                  <a:pt x="1912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391" name="Google Shape;391;p36"/>
          <p:cNvSpPr/>
          <p:nvPr/>
        </p:nvSpPr>
        <p:spPr>
          <a:xfrm rot="-9357574">
            <a:off x="2735526" y="3466845"/>
            <a:ext cx="401543" cy="1102701"/>
          </a:xfrm>
          <a:custGeom>
            <a:avLst/>
            <a:gdLst/>
            <a:ahLst/>
            <a:cxnLst/>
            <a:rect l="l" t="t" r="r" b="b"/>
            <a:pathLst>
              <a:path w="16061" h="44106" extrusionOk="0">
                <a:moveTo>
                  <a:pt x="0" y="44106"/>
                </a:moveTo>
                <a:lnTo>
                  <a:pt x="10708" y="0"/>
                </a:lnTo>
                <a:lnTo>
                  <a:pt x="16061" y="132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92" name="Google Shape;392;p36"/>
          <p:cNvSpPr/>
          <p:nvPr/>
        </p:nvSpPr>
        <p:spPr>
          <a:xfrm rot="-9357574">
            <a:off x="2864776" y="3269651"/>
            <a:ext cx="478047" cy="458921"/>
          </a:xfrm>
          <a:custGeom>
            <a:avLst/>
            <a:gdLst/>
            <a:ahLst/>
            <a:cxnLst/>
            <a:rect l="l" t="t" r="r" b="b"/>
            <a:pathLst>
              <a:path w="19121" h="18356" extrusionOk="0">
                <a:moveTo>
                  <a:pt x="0" y="18356"/>
                </a:moveTo>
                <a:lnTo>
                  <a:pt x="9433" y="3059"/>
                </a:lnTo>
                <a:lnTo>
                  <a:pt x="191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93" name="Google Shape;393;p36"/>
          <p:cNvSpPr txBox="1">
            <a:spLocks noGrp="1"/>
          </p:cNvSpPr>
          <p:nvPr>
            <p:ph type="ctrTitle"/>
          </p:nvPr>
        </p:nvSpPr>
        <p:spPr>
          <a:xfrm>
            <a:off x="527370" y="3729295"/>
            <a:ext cx="2805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CASE 1</a:t>
            </a:r>
            <a:endParaRPr dirty="0"/>
          </a:p>
        </p:txBody>
      </p:sp>
      <p:sp>
        <p:nvSpPr>
          <p:cNvPr id="12" name="Google Shape;386;p36">
            <a:extLst>
              <a:ext uri="{FF2B5EF4-FFF2-40B4-BE49-F238E27FC236}">
                <a16:creationId xmlns:a16="http://schemas.microsoft.com/office/drawing/2014/main" id="{040843EB-5ADD-8B40-B8BA-34D4322972E8}"/>
              </a:ext>
            </a:extLst>
          </p:cNvPr>
          <p:cNvSpPr txBox="1">
            <a:spLocks/>
          </p:cNvSpPr>
          <p:nvPr/>
        </p:nvSpPr>
        <p:spPr>
          <a:xfrm>
            <a:off x="5934037" y="2928426"/>
            <a:ext cx="262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/>
              <a:buNone/>
              <a:defRPr sz="3600" b="0" i="0" u="none" strike="noStrike" cap="none">
                <a:solidFill>
                  <a:schemeClr val="dk1"/>
                </a:solidFill>
                <a:latin typeface="Jockey One"/>
                <a:ea typeface="Jockey One"/>
                <a:cs typeface="Jockey One"/>
                <a:sym typeface="Jockey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Jockey One"/>
              <a:buNone/>
              <a:defRPr sz="2400" b="0" i="0" u="none" strike="noStrike" cap="none">
                <a:solidFill>
                  <a:srgbClr val="000000"/>
                </a:solidFill>
                <a:latin typeface="Jockey One"/>
                <a:ea typeface="Jockey One"/>
                <a:cs typeface="Jockey One"/>
                <a:sym typeface="Jockey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Jockey One"/>
              <a:buNone/>
              <a:defRPr sz="2400" b="0" i="0" u="none" strike="noStrike" cap="none">
                <a:solidFill>
                  <a:srgbClr val="000000"/>
                </a:solidFill>
                <a:latin typeface="Jockey One"/>
                <a:ea typeface="Jockey One"/>
                <a:cs typeface="Jockey One"/>
                <a:sym typeface="Jockey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Jockey One"/>
              <a:buNone/>
              <a:defRPr sz="2400" b="0" i="0" u="none" strike="noStrike" cap="none">
                <a:solidFill>
                  <a:srgbClr val="000000"/>
                </a:solidFill>
                <a:latin typeface="Jockey One"/>
                <a:ea typeface="Jockey One"/>
                <a:cs typeface="Jockey One"/>
                <a:sym typeface="Jockey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Jockey One"/>
              <a:buNone/>
              <a:defRPr sz="2400" b="0" i="0" u="none" strike="noStrike" cap="none">
                <a:solidFill>
                  <a:srgbClr val="000000"/>
                </a:solidFill>
                <a:latin typeface="Jockey One"/>
                <a:ea typeface="Jockey One"/>
                <a:cs typeface="Jockey One"/>
                <a:sym typeface="Jockey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Jockey One"/>
              <a:buNone/>
              <a:defRPr sz="2400" b="0" i="0" u="none" strike="noStrike" cap="none">
                <a:solidFill>
                  <a:srgbClr val="000000"/>
                </a:solidFill>
                <a:latin typeface="Jockey One"/>
                <a:ea typeface="Jockey One"/>
                <a:cs typeface="Jockey One"/>
                <a:sym typeface="Jockey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Jockey One"/>
              <a:buNone/>
              <a:defRPr sz="2400" b="0" i="0" u="none" strike="noStrike" cap="none">
                <a:solidFill>
                  <a:srgbClr val="000000"/>
                </a:solidFill>
                <a:latin typeface="Jockey One"/>
                <a:ea typeface="Jockey One"/>
                <a:cs typeface="Jockey One"/>
                <a:sym typeface="Jockey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Jockey One"/>
              <a:buNone/>
              <a:defRPr sz="2400" b="0" i="0" u="none" strike="noStrike" cap="none">
                <a:solidFill>
                  <a:srgbClr val="000000"/>
                </a:solidFill>
                <a:latin typeface="Jockey One"/>
                <a:ea typeface="Jockey One"/>
                <a:cs typeface="Jockey One"/>
                <a:sym typeface="Jockey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Jockey One"/>
              <a:buNone/>
              <a:defRPr sz="2400" b="0" i="0" u="none" strike="noStrike" cap="none">
                <a:solidFill>
                  <a:srgbClr val="000000"/>
                </a:solidFill>
                <a:latin typeface="Jockey One"/>
                <a:ea typeface="Jockey One"/>
                <a:cs typeface="Jockey One"/>
                <a:sym typeface="Jockey One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ALIGNMENT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5E1CAC-9210-B448-B3B9-6CA909F03C89}"/>
              </a:ext>
            </a:extLst>
          </p:cNvPr>
          <p:cNvSpPr txBox="1"/>
          <p:nvPr/>
        </p:nvSpPr>
        <p:spPr>
          <a:xfrm>
            <a:off x="5380046" y="3711021"/>
            <a:ext cx="31534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dirty="0">
                <a:solidFill>
                  <a:schemeClr val="accent3"/>
                </a:solidFill>
                <a:effectLst/>
                <a:latin typeface="Roboto" panose="02000000000000000000" pitchFamily="2" charset="0"/>
              </a:rPr>
              <a:t>An arrangement of groups or forces in relation to one or another</a:t>
            </a:r>
            <a:endParaRPr lang="en-US" sz="180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699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3"/>
          <p:cNvSpPr/>
          <p:nvPr/>
        </p:nvSpPr>
        <p:spPr>
          <a:xfrm>
            <a:off x="61296" y="1411512"/>
            <a:ext cx="4036902" cy="2202819"/>
          </a:xfrm>
          <a:custGeom>
            <a:avLst/>
            <a:gdLst/>
            <a:ahLst/>
            <a:cxnLst/>
            <a:rect l="l" t="t" r="r" b="b"/>
            <a:pathLst>
              <a:path w="97644" h="76738" extrusionOk="0">
                <a:moveTo>
                  <a:pt x="12747" y="1020"/>
                </a:moveTo>
                <a:lnTo>
                  <a:pt x="16827" y="1020"/>
                </a:lnTo>
                <a:lnTo>
                  <a:pt x="94585" y="0"/>
                </a:lnTo>
                <a:lnTo>
                  <a:pt x="97644" y="76738"/>
                </a:lnTo>
                <a:lnTo>
                  <a:pt x="0" y="7597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36" name="Google Shape;336;p33"/>
          <p:cNvPicPr preferRelativeResize="0"/>
          <p:nvPr/>
        </p:nvPicPr>
        <p:blipFill rotWithShape="1">
          <a:blip r:embed="rId3">
            <a:alphaModFix/>
          </a:blip>
          <a:srcRect t="149" b="159"/>
          <a:stretch/>
        </p:blipFill>
        <p:spPr>
          <a:xfrm>
            <a:off x="3699621" y="614650"/>
            <a:ext cx="4650122" cy="40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3"/>
          <p:cNvSpPr txBox="1">
            <a:spLocks noGrp="1"/>
          </p:cNvSpPr>
          <p:nvPr>
            <p:ph type="subTitle" idx="4294967295"/>
          </p:nvPr>
        </p:nvSpPr>
        <p:spPr>
          <a:xfrm>
            <a:off x="457199" y="1520456"/>
            <a:ext cx="3242421" cy="20938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6000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accent3"/>
                </a:solidFill>
              </a:rPr>
              <a:t>28 y/o G5P3012 POD#8 s/p </a:t>
            </a:r>
            <a:r>
              <a:rPr lang="en" sz="1800" dirty="0" err="1">
                <a:solidFill>
                  <a:schemeClr val="accent3"/>
                </a:solidFill>
              </a:rPr>
              <a:t>emerg</a:t>
            </a:r>
            <a:r>
              <a:rPr lang="en" sz="1800" dirty="0">
                <a:solidFill>
                  <a:schemeClr val="accent3"/>
                </a:solidFill>
              </a:rPr>
              <a:t> C/S with swelling and heavy bleeding. </a:t>
            </a:r>
          </a:p>
          <a:p>
            <a:pPr marL="0" lvl="0" indent="36000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chemeClr val="accent3"/>
                </a:solidFill>
              </a:rPr>
              <a:t>PMH/PSH/</a:t>
            </a:r>
            <a:r>
              <a:rPr lang="en" sz="1600" dirty="0" err="1">
                <a:solidFill>
                  <a:schemeClr val="accent3"/>
                </a:solidFill>
              </a:rPr>
              <a:t>POBGYNHx</a:t>
            </a:r>
            <a:r>
              <a:rPr lang="en" sz="1600" dirty="0">
                <a:solidFill>
                  <a:schemeClr val="accent3"/>
                </a:solidFill>
              </a:rPr>
              <a:t>: C/S, pre-e in G1-3, SUID death of G2 at 3 months</a:t>
            </a:r>
            <a:endParaRPr sz="1600" dirty="0">
              <a:solidFill>
                <a:schemeClr val="accent3"/>
              </a:solidFill>
            </a:endParaRPr>
          </a:p>
        </p:txBody>
      </p:sp>
      <p:sp>
        <p:nvSpPr>
          <p:cNvPr id="340" name="Google Shape;340;p33"/>
          <p:cNvSpPr/>
          <p:nvPr/>
        </p:nvSpPr>
        <p:spPr>
          <a:xfrm>
            <a:off x="5276871" y="2459954"/>
            <a:ext cx="293394" cy="292706"/>
          </a:xfrm>
          <a:custGeom>
            <a:avLst/>
            <a:gdLst/>
            <a:ahLst/>
            <a:cxnLst/>
            <a:rect l="l" t="t" r="r" b="b"/>
            <a:pathLst>
              <a:path w="14878" h="14845" extrusionOk="0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3"/>
          <p:cNvSpPr/>
          <p:nvPr/>
        </p:nvSpPr>
        <p:spPr>
          <a:xfrm>
            <a:off x="3962591" y="3926552"/>
            <a:ext cx="2921972" cy="16464"/>
          </a:xfrm>
          <a:custGeom>
            <a:avLst/>
            <a:gdLst/>
            <a:ahLst/>
            <a:cxnLst/>
            <a:rect l="l" t="t" r="r" b="b"/>
            <a:pathLst>
              <a:path w="148173" h="835" extrusionOk="0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147739" y="834"/>
                </a:lnTo>
                <a:cubicBezTo>
                  <a:pt x="147973" y="834"/>
                  <a:pt x="148173" y="634"/>
                  <a:pt x="148173" y="401"/>
                </a:cubicBezTo>
                <a:cubicBezTo>
                  <a:pt x="148173" y="167"/>
                  <a:pt x="147973" y="0"/>
                  <a:pt x="1477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3"/>
          <p:cNvSpPr/>
          <p:nvPr/>
        </p:nvSpPr>
        <p:spPr>
          <a:xfrm>
            <a:off x="3962591" y="3926552"/>
            <a:ext cx="1399824" cy="16464"/>
          </a:xfrm>
          <a:custGeom>
            <a:avLst/>
            <a:gdLst/>
            <a:ahLst/>
            <a:cxnLst/>
            <a:rect l="l" t="t" r="r" b="b"/>
            <a:pathLst>
              <a:path w="70985" h="835" extrusionOk="0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70984" y="834"/>
                </a:lnTo>
                <a:lnTo>
                  <a:pt x="7098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3"/>
          <p:cNvSpPr/>
          <p:nvPr/>
        </p:nvSpPr>
        <p:spPr>
          <a:xfrm>
            <a:off x="5323349" y="3910769"/>
            <a:ext cx="48038" cy="48032"/>
          </a:xfrm>
          <a:custGeom>
            <a:avLst/>
            <a:gdLst/>
            <a:ahLst/>
            <a:cxnLst/>
            <a:rect l="l" t="t" r="r" b="b"/>
            <a:pathLst>
              <a:path w="2436" h="2436" extrusionOk="0">
                <a:moveTo>
                  <a:pt x="1235" y="1"/>
                </a:moveTo>
                <a:cubicBezTo>
                  <a:pt x="568" y="1"/>
                  <a:pt x="1" y="535"/>
                  <a:pt x="1" y="1202"/>
                </a:cubicBezTo>
                <a:cubicBezTo>
                  <a:pt x="1" y="1902"/>
                  <a:pt x="568" y="2436"/>
                  <a:pt x="1235" y="2436"/>
                </a:cubicBezTo>
                <a:cubicBezTo>
                  <a:pt x="1902" y="2436"/>
                  <a:pt x="2436" y="1902"/>
                  <a:pt x="2436" y="1202"/>
                </a:cubicBezTo>
                <a:cubicBezTo>
                  <a:pt x="2436" y="535"/>
                  <a:pt x="1902" y="1"/>
                  <a:pt x="12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3"/>
          <p:cNvSpPr/>
          <p:nvPr/>
        </p:nvSpPr>
        <p:spPr>
          <a:xfrm>
            <a:off x="4320088" y="2998620"/>
            <a:ext cx="20431" cy="20992"/>
          </a:xfrm>
          <a:custGeom>
            <a:avLst/>
            <a:gdLst/>
            <a:ahLst/>
            <a:cxnLst/>
            <a:rect l="l" t="t" r="r" b="b"/>
            <a:pathLst>
              <a:path w="1202" h="1235" extrusionOk="0">
                <a:moveTo>
                  <a:pt x="601" y="0"/>
                </a:moveTo>
                <a:cubicBezTo>
                  <a:pt x="267" y="0"/>
                  <a:pt x="0" y="267"/>
                  <a:pt x="0" y="601"/>
                </a:cubicBezTo>
                <a:cubicBezTo>
                  <a:pt x="0" y="934"/>
                  <a:pt x="267" y="1235"/>
                  <a:pt x="601" y="1235"/>
                </a:cubicBezTo>
                <a:cubicBezTo>
                  <a:pt x="934" y="1235"/>
                  <a:pt x="1201" y="968"/>
                  <a:pt x="1201" y="601"/>
                </a:cubicBezTo>
                <a:cubicBezTo>
                  <a:pt x="1201" y="267"/>
                  <a:pt x="934" y="0"/>
                  <a:pt x="601" y="0"/>
                </a:cubicBezTo>
                <a:close/>
              </a:path>
            </a:pathLst>
          </a:cu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0C2740-C45B-194D-B6E5-0E98F6C95973}"/>
              </a:ext>
            </a:extLst>
          </p:cNvPr>
          <p:cNvSpPr txBox="1"/>
          <p:nvPr/>
        </p:nvSpPr>
        <p:spPr>
          <a:xfrm>
            <a:off x="-2029560" y="728913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36000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000" dirty="0">
                <a:solidFill>
                  <a:schemeClr val="accent5"/>
                </a:solidFill>
                <a:latin typeface="Hind Vadodara" panose="02000000000000000000" pitchFamily="2" charset="77"/>
                <a:cs typeface="Hind Vadodara" panose="02000000000000000000" pitchFamily="2" charset="77"/>
              </a:rPr>
              <a:t>CASE 2</a:t>
            </a:r>
          </a:p>
        </p:txBody>
      </p:sp>
      <p:pic>
        <p:nvPicPr>
          <p:cNvPr id="3078" name="Picture 6" descr="woman #curlyhair #silhouette - Curly Hair Female Silhouette, HD Png  Download - kindpng">
            <a:extLst>
              <a:ext uri="{FF2B5EF4-FFF2-40B4-BE49-F238E27FC236}">
                <a16:creationId xmlns:a16="http://schemas.microsoft.com/office/drawing/2014/main" id="{B1417BEE-6520-3B4F-817D-B40F712A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163" y="1075901"/>
            <a:ext cx="281940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646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3"/>
          <p:cNvSpPr/>
          <p:nvPr/>
        </p:nvSpPr>
        <p:spPr>
          <a:xfrm>
            <a:off x="61296" y="1411512"/>
            <a:ext cx="4036902" cy="2202819"/>
          </a:xfrm>
          <a:custGeom>
            <a:avLst/>
            <a:gdLst/>
            <a:ahLst/>
            <a:cxnLst/>
            <a:rect l="l" t="t" r="r" b="b"/>
            <a:pathLst>
              <a:path w="97644" h="76738" extrusionOk="0">
                <a:moveTo>
                  <a:pt x="12747" y="1020"/>
                </a:moveTo>
                <a:lnTo>
                  <a:pt x="16827" y="1020"/>
                </a:lnTo>
                <a:lnTo>
                  <a:pt x="94585" y="0"/>
                </a:lnTo>
                <a:lnTo>
                  <a:pt x="97644" y="76738"/>
                </a:lnTo>
                <a:lnTo>
                  <a:pt x="0" y="7597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36" name="Google Shape;336;p33"/>
          <p:cNvPicPr preferRelativeResize="0"/>
          <p:nvPr/>
        </p:nvPicPr>
        <p:blipFill rotWithShape="1">
          <a:blip r:embed="rId3">
            <a:alphaModFix/>
          </a:blip>
          <a:srcRect t="149" b="159"/>
          <a:stretch/>
        </p:blipFill>
        <p:spPr>
          <a:xfrm>
            <a:off x="3699621" y="614650"/>
            <a:ext cx="4650122" cy="40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3"/>
          <p:cNvSpPr txBox="1">
            <a:spLocks noGrp="1"/>
          </p:cNvSpPr>
          <p:nvPr>
            <p:ph type="subTitle" idx="4294967295"/>
          </p:nvPr>
        </p:nvSpPr>
        <p:spPr>
          <a:xfrm>
            <a:off x="457199" y="1520456"/>
            <a:ext cx="3242421" cy="22028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6000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accent3"/>
                </a:solidFill>
              </a:rPr>
              <a:t>28 y/o G5P3012 POD#8 s/p </a:t>
            </a:r>
            <a:r>
              <a:rPr lang="en" sz="1800" dirty="0" err="1">
                <a:solidFill>
                  <a:schemeClr val="accent3"/>
                </a:solidFill>
              </a:rPr>
              <a:t>emerg</a:t>
            </a:r>
            <a:r>
              <a:rPr lang="en" sz="1800" dirty="0">
                <a:solidFill>
                  <a:schemeClr val="accent3"/>
                </a:solidFill>
              </a:rPr>
              <a:t> C/S with swelling and heavy bleeding. </a:t>
            </a:r>
          </a:p>
          <a:p>
            <a:pPr marL="0" lvl="0" indent="36000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chemeClr val="accent3"/>
                </a:solidFill>
              </a:rPr>
              <a:t>Meds/ALL: iron, oxy, ibuprofen, </a:t>
            </a:r>
            <a:r>
              <a:rPr lang="en-US" sz="1600" dirty="0">
                <a:solidFill>
                  <a:schemeClr val="accent3"/>
                </a:solidFill>
              </a:rPr>
              <a:t>T</a:t>
            </a:r>
            <a:r>
              <a:rPr lang="en" sz="1600" dirty="0" err="1">
                <a:solidFill>
                  <a:schemeClr val="accent3"/>
                </a:solidFill>
              </a:rPr>
              <a:t>ylenol</a:t>
            </a:r>
            <a:endParaRPr lang="en" sz="1600" dirty="0">
              <a:solidFill>
                <a:schemeClr val="accent3"/>
              </a:solidFill>
            </a:endParaRPr>
          </a:p>
          <a:p>
            <a:pPr marL="0" lvl="0" indent="36000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 err="1">
                <a:solidFill>
                  <a:schemeClr val="accent3"/>
                </a:solidFill>
              </a:rPr>
              <a:t>SocHx</a:t>
            </a:r>
            <a:r>
              <a:rPr lang="en" sz="1600" dirty="0">
                <a:solidFill>
                  <a:schemeClr val="accent3"/>
                </a:solidFill>
              </a:rPr>
              <a:t>: neg</a:t>
            </a:r>
            <a:endParaRPr sz="1600" dirty="0">
              <a:solidFill>
                <a:schemeClr val="accent3"/>
              </a:solidFill>
            </a:endParaRPr>
          </a:p>
        </p:txBody>
      </p:sp>
      <p:sp>
        <p:nvSpPr>
          <p:cNvPr id="340" name="Google Shape;340;p33"/>
          <p:cNvSpPr/>
          <p:nvPr/>
        </p:nvSpPr>
        <p:spPr>
          <a:xfrm>
            <a:off x="5276871" y="2459954"/>
            <a:ext cx="293394" cy="292706"/>
          </a:xfrm>
          <a:custGeom>
            <a:avLst/>
            <a:gdLst/>
            <a:ahLst/>
            <a:cxnLst/>
            <a:rect l="l" t="t" r="r" b="b"/>
            <a:pathLst>
              <a:path w="14878" h="14845" extrusionOk="0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3"/>
          <p:cNvSpPr/>
          <p:nvPr/>
        </p:nvSpPr>
        <p:spPr>
          <a:xfrm>
            <a:off x="3962591" y="3926552"/>
            <a:ext cx="2921972" cy="16464"/>
          </a:xfrm>
          <a:custGeom>
            <a:avLst/>
            <a:gdLst/>
            <a:ahLst/>
            <a:cxnLst/>
            <a:rect l="l" t="t" r="r" b="b"/>
            <a:pathLst>
              <a:path w="148173" h="835" extrusionOk="0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147739" y="834"/>
                </a:lnTo>
                <a:cubicBezTo>
                  <a:pt x="147973" y="834"/>
                  <a:pt x="148173" y="634"/>
                  <a:pt x="148173" y="401"/>
                </a:cubicBezTo>
                <a:cubicBezTo>
                  <a:pt x="148173" y="167"/>
                  <a:pt x="147973" y="0"/>
                  <a:pt x="1477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3"/>
          <p:cNvSpPr/>
          <p:nvPr/>
        </p:nvSpPr>
        <p:spPr>
          <a:xfrm>
            <a:off x="3962591" y="3926552"/>
            <a:ext cx="1399824" cy="16464"/>
          </a:xfrm>
          <a:custGeom>
            <a:avLst/>
            <a:gdLst/>
            <a:ahLst/>
            <a:cxnLst/>
            <a:rect l="l" t="t" r="r" b="b"/>
            <a:pathLst>
              <a:path w="70985" h="835" extrusionOk="0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70984" y="834"/>
                </a:lnTo>
                <a:lnTo>
                  <a:pt x="7098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3"/>
          <p:cNvSpPr/>
          <p:nvPr/>
        </p:nvSpPr>
        <p:spPr>
          <a:xfrm>
            <a:off x="5323349" y="3910769"/>
            <a:ext cx="48038" cy="48032"/>
          </a:xfrm>
          <a:custGeom>
            <a:avLst/>
            <a:gdLst/>
            <a:ahLst/>
            <a:cxnLst/>
            <a:rect l="l" t="t" r="r" b="b"/>
            <a:pathLst>
              <a:path w="2436" h="2436" extrusionOk="0">
                <a:moveTo>
                  <a:pt x="1235" y="1"/>
                </a:moveTo>
                <a:cubicBezTo>
                  <a:pt x="568" y="1"/>
                  <a:pt x="1" y="535"/>
                  <a:pt x="1" y="1202"/>
                </a:cubicBezTo>
                <a:cubicBezTo>
                  <a:pt x="1" y="1902"/>
                  <a:pt x="568" y="2436"/>
                  <a:pt x="1235" y="2436"/>
                </a:cubicBezTo>
                <a:cubicBezTo>
                  <a:pt x="1902" y="2436"/>
                  <a:pt x="2436" y="1902"/>
                  <a:pt x="2436" y="1202"/>
                </a:cubicBezTo>
                <a:cubicBezTo>
                  <a:pt x="2436" y="535"/>
                  <a:pt x="1902" y="1"/>
                  <a:pt x="12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3"/>
          <p:cNvSpPr/>
          <p:nvPr/>
        </p:nvSpPr>
        <p:spPr>
          <a:xfrm>
            <a:off x="4320088" y="2998620"/>
            <a:ext cx="20431" cy="20992"/>
          </a:xfrm>
          <a:custGeom>
            <a:avLst/>
            <a:gdLst/>
            <a:ahLst/>
            <a:cxnLst/>
            <a:rect l="l" t="t" r="r" b="b"/>
            <a:pathLst>
              <a:path w="1202" h="1235" extrusionOk="0">
                <a:moveTo>
                  <a:pt x="601" y="0"/>
                </a:moveTo>
                <a:cubicBezTo>
                  <a:pt x="267" y="0"/>
                  <a:pt x="0" y="267"/>
                  <a:pt x="0" y="601"/>
                </a:cubicBezTo>
                <a:cubicBezTo>
                  <a:pt x="0" y="934"/>
                  <a:pt x="267" y="1235"/>
                  <a:pt x="601" y="1235"/>
                </a:cubicBezTo>
                <a:cubicBezTo>
                  <a:pt x="934" y="1235"/>
                  <a:pt x="1201" y="968"/>
                  <a:pt x="1201" y="601"/>
                </a:cubicBezTo>
                <a:cubicBezTo>
                  <a:pt x="1201" y="267"/>
                  <a:pt x="934" y="0"/>
                  <a:pt x="601" y="0"/>
                </a:cubicBezTo>
                <a:close/>
              </a:path>
            </a:pathLst>
          </a:cu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0C2740-C45B-194D-B6E5-0E98F6C95973}"/>
              </a:ext>
            </a:extLst>
          </p:cNvPr>
          <p:cNvSpPr txBox="1"/>
          <p:nvPr/>
        </p:nvSpPr>
        <p:spPr>
          <a:xfrm>
            <a:off x="-2029560" y="728913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36000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000" dirty="0">
                <a:solidFill>
                  <a:schemeClr val="accent5"/>
                </a:solidFill>
                <a:latin typeface="Hind Vadodara" panose="02000000000000000000" pitchFamily="2" charset="77"/>
                <a:cs typeface="Hind Vadodara" panose="02000000000000000000" pitchFamily="2" charset="77"/>
              </a:rPr>
              <a:t>CASE 2</a:t>
            </a:r>
          </a:p>
        </p:txBody>
      </p:sp>
      <p:pic>
        <p:nvPicPr>
          <p:cNvPr id="4098" name="Picture 2" descr="woman #curlyhair #silhouette - Curly Hair Female Silhouette, HD Png  Download - kindpng">
            <a:extLst>
              <a:ext uri="{FF2B5EF4-FFF2-40B4-BE49-F238E27FC236}">
                <a16:creationId xmlns:a16="http://schemas.microsoft.com/office/drawing/2014/main" id="{40C06952-F7B5-B04C-B1B6-28A925D1F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163" y="1079766"/>
            <a:ext cx="281940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134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3"/>
          <p:cNvSpPr/>
          <p:nvPr/>
        </p:nvSpPr>
        <p:spPr>
          <a:xfrm>
            <a:off x="0" y="1430926"/>
            <a:ext cx="4036902" cy="2316665"/>
          </a:xfrm>
          <a:custGeom>
            <a:avLst/>
            <a:gdLst/>
            <a:ahLst/>
            <a:cxnLst/>
            <a:rect l="l" t="t" r="r" b="b"/>
            <a:pathLst>
              <a:path w="97644" h="76738" extrusionOk="0">
                <a:moveTo>
                  <a:pt x="12747" y="1020"/>
                </a:moveTo>
                <a:lnTo>
                  <a:pt x="16827" y="1020"/>
                </a:lnTo>
                <a:lnTo>
                  <a:pt x="94585" y="0"/>
                </a:lnTo>
                <a:lnTo>
                  <a:pt x="97644" y="76738"/>
                </a:lnTo>
                <a:lnTo>
                  <a:pt x="0" y="7597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36" name="Google Shape;336;p33"/>
          <p:cNvPicPr preferRelativeResize="0"/>
          <p:nvPr/>
        </p:nvPicPr>
        <p:blipFill rotWithShape="1">
          <a:blip r:embed="rId3">
            <a:alphaModFix/>
          </a:blip>
          <a:srcRect t="149" b="159"/>
          <a:stretch/>
        </p:blipFill>
        <p:spPr>
          <a:xfrm>
            <a:off x="3699621" y="614650"/>
            <a:ext cx="4650122" cy="40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3"/>
          <p:cNvSpPr txBox="1">
            <a:spLocks noGrp="1"/>
          </p:cNvSpPr>
          <p:nvPr>
            <p:ph type="subTitle" idx="4294967295"/>
          </p:nvPr>
        </p:nvSpPr>
        <p:spPr>
          <a:xfrm>
            <a:off x="361988" y="1430926"/>
            <a:ext cx="3379509" cy="20938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6000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accent3"/>
                </a:solidFill>
              </a:rPr>
              <a:t>28 y/o G5P3012 POD#8 s/p </a:t>
            </a:r>
            <a:r>
              <a:rPr lang="en" sz="1800" dirty="0" err="1">
                <a:solidFill>
                  <a:schemeClr val="accent3"/>
                </a:solidFill>
              </a:rPr>
              <a:t>emerg</a:t>
            </a:r>
            <a:r>
              <a:rPr lang="en" sz="1800" dirty="0">
                <a:solidFill>
                  <a:schemeClr val="accent3"/>
                </a:solidFill>
              </a:rPr>
              <a:t> C/S with swelling and heavy bleeding. </a:t>
            </a:r>
          </a:p>
          <a:p>
            <a:pPr marL="0" lvl="0" indent="36000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>
                <a:solidFill>
                  <a:schemeClr val="accent3"/>
                </a:solidFill>
              </a:rPr>
              <a:t>VS 170/106, HR 99, AF, RR 18</a:t>
            </a:r>
          </a:p>
          <a:p>
            <a:pPr marL="0" lvl="0" indent="36000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>
                <a:solidFill>
                  <a:schemeClr val="accent3"/>
                </a:solidFill>
              </a:rPr>
              <a:t>Exam: neg, minimal bleeding</a:t>
            </a:r>
          </a:p>
          <a:p>
            <a:pPr marL="0" lvl="0" indent="36000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>
                <a:solidFill>
                  <a:schemeClr val="accent3"/>
                </a:solidFill>
              </a:rPr>
              <a:t>Labs: Hb 9.6, </a:t>
            </a:r>
            <a:r>
              <a:rPr lang="en-US" sz="1600" dirty="0" err="1">
                <a:solidFill>
                  <a:schemeClr val="accent3"/>
                </a:solidFill>
              </a:rPr>
              <a:t>Plts</a:t>
            </a:r>
            <a:r>
              <a:rPr lang="en-US" sz="1600" dirty="0">
                <a:solidFill>
                  <a:schemeClr val="accent3"/>
                </a:solidFill>
              </a:rPr>
              <a:t> 180, LFTs/Cr </a:t>
            </a:r>
            <a:r>
              <a:rPr lang="en-US" sz="1600" dirty="0" err="1">
                <a:solidFill>
                  <a:schemeClr val="accent3"/>
                </a:solidFill>
              </a:rPr>
              <a:t>wnl</a:t>
            </a:r>
            <a:r>
              <a:rPr lang="en-US" sz="1600" dirty="0">
                <a:solidFill>
                  <a:schemeClr val="accent3"/>
                </a:solidFill>
              </a:rPr>
              <a:t> neg</a:t>
            </a:r>
            <a:endParaRPr sz="1600" dirty="0">
              <a:solidFill>
                <a:schemeClr val="accent3"/>
              </a:solidFill>
            </a:endParaRPr>
          </a:p>
        </p:txBody>
      </p:sp>
      <p:sp>
        <p:nvSpPr>
          <p:cNvPr id="340" name="Google Shape;340;p33"/>
          <p:cNvSpPr/>
          <p:nvPr/>
        </p:nvSpPr>
        <p:spPr>
          <a:xfrm>
            <a:off x="5276871" y="2459954"/>
            <a:ext cx="293394" cy="292706"/>
          </a:xfrm>
          <a:custGeom>
            <a:avLst/>
            <a:gdLst/>
            <a:ahLst/>
            <a:cxnLst/>
            <a:rect l="l" t="t" r="r" b="b"/>
            <a:pathLst>
              <a:path w="14878" h="14845" extrusionOk="0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3"/>
          <p:cNvSpPr/>
          <p:nvPr/>
        </p:nvSpPr>
        <p:spPr>
          <a:xfrm>
            <a:off x="3962591" y="3926552"/>
            <a:ext cx="2921972" cy="16464"/>
          </a:xfrm>
          <a:custGeom>
            <a:avLst/>
            <a:gdLst/>
            <a:ahLst/>
            <a:cxnLst/>
            <a:rect l="l" t="t" r="r" b="b"/>
            <a:pathLst>
              <a:path w="148173" h="835" extrusionOk="0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147739" y="834"/>
                </a:lnTo>
                <a:cubicBezTo>
                  <a:pt x="147973" y="834"/>
                  <a:pt x="148173" y="634"/>
                  <a:pt x="148173" y="401"/>
                </a:cubicBezTo>
                <a:cubicBezTo>
                  <a:pt x="148173" y="167"/>
                  <a:pt x="147973" y="0"/>
                  <a:pt x="1477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3"/>
          <p:cNvSpPr/>
          <p:nvPr/>
        </p:nvSpPr>
        <p:spPr>
          <a:xfrm>
            <a:off x="3962591" y="3926552"/>
            <a:ext cx="1399824" cy="16464"/>
          </a:xfrm>
          <a:custGeom>
            <a:avLst/>
            <a:gdLst/>
            <a:ahLst/>
            <a:cxnLst/>
            <a:rect l="l" t="t" r="r" b="b"/>
            <a:pathLst>
              <a:path w="70985" h="835" extrusionOk="0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70984" y="834"/>
                </a:lnTo>
                <a:lnTo>
                  <a:pt x="7098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3"/>
          <p:cNvSpPr/>
          <p:nvPr/>
        </p:nvSpPr>
        <p:spPr>
          <a:xfrm>
            <a:off x="5323349" y="3910769"/>
            <a:ext cx="48038" cy="48032"/>
          </a:xfrm>
          <a:custGeom>
            <a:avLst/>
            <a:gdLst/>
            <a:ahLst/>
            <a:cxnLst/>
            <a:rect l="l" t="t" r="r" b="b"/>
            <a:pathLst>
              <a:path w="2436" h="2436" extrusionOk="0">
                <a:moveTo>
                  <a:pt x="1235" y="1"/>
                </a:moveTo>
                <a:cubicBezTo>
                  <a:pt x="568" y="1"/>
                  <a:pt x="1" y="535"/>
                  <a:pt x="1" y="1202"/>
                </a:cubicBezTo>
                <a:cubicBezTo>
                  <a:pt x="1" y="1902"/>
                  <a:pt x="568" y="2436"/>
                  <a:pt x="1235" y="2436"/>
                </a:cubicBezTo>
                <a:cubicBezTo>
                  <a:pt x="1902" y="2436"/>
                  <a:pt x="2436" y="1902"/>
                  <a:pt x="2436" y="1202"/>
                </a:cubicBezTo>
                <a:cubicBezTo>
                  <a:pt x="2436" y="535"/>
                  <a:pt x="1902" y="1"/>
                  <a:pt x="12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3"/>
          <p:cNvSpPr/>
          <p:nvPr/>
        </p:nvSpPr>
        <p:spPr>
          <a:xfrm>
            <a:off x="4320088" y="2998620"/>
            <a:ext cx="20431" cy="20992"/>
          </a:xfrm>
          <a:custGeom>
            <a:avLst/>
            <a:gdLst/>
            <a:ahLst/>
            <a:cxnLst/>
            <a:rect l="l" t="t" r="r" b="b"/>
            <a:pathLst>
              <a:path w="1202" h="1235" extrusionOk="0">
                <a:moveTo>
                  <a:pt x="601" y="0"/>
                </a:moveTo>
                <a:cubicBezTo>
                  <a:pt x="267" y="0"/>
                  <a:pt x="0" y="267"/>
                  <a:pt x="0" y="601"/>
                </a:cubicBezTo>
                <a:cubicBezTo>
                  <a:pt x="0" y="934"/>
                  <a:pt x="267" y="1235"/>
                  <a:pt x="601" y="1235"/>
                </a:cubicBezTo>
                <a:cubicBezTo>
                  <a:pt x="934" y="1235"/>
                  <a:pt x="1201" y="968"/>
                  <a:pt x="1201" y="601"/>
                </a:cubicBezTo>
                <a:cubicBezTo>
                  <a:pt x="1201" y="267"/>
                  <a:pt x="934" y="0"/>
                  <a:pt x="601" y="0"/>
                </a:cubicBezTo>
                <a:close/>
              </a:path>
            </a:pathLst>
          </a:cu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0C2740-C45B-194D-B6E5-0E98F6C95973}"/>
              </a:ext>
            </a:extLst>
          </p:cNvPr>
          <p:cNvSpPr txBox="1"/>
          <p:nvPr/>
        </p:nvSpPr>
        <p:spPr>
          <a:xfrm>
            <a:off x="-2029560" y="728913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36000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000" dirty="0">
                <a:solidFill>
                  <a:schemeClr val="accent5"/>
                </a:solidFill>
                <a:latin typeface="Hind Vadodara" panose="02000000000000000000" pitchFamily="2" charset="77"/>
                <a:cs typeface="Hind Vadodara" panose="02000000000000000000" pitchFamily="2" charset="77"/>
              </a:rPr>
              <a:t>CASE 2</a:t>
            </a:r>
          </a:p>
        </p:txBody>
      </p:sp>
      <p:pic>
        <p:nvPicPr>
          <p:cNvPr id="5122" name="Picture 2" descr="woman #curlyhair #silhouette - Curly Hair Female Silhouette, HD Png  Download - kindpng">
            <a:extLst>
              <a:ext uri="{FF2B5EF4-FFF2-40B4-BE49-F238E27FC236}">
                <a16:creationId xmlns:a16="http://schemas.microsoft.com/office/drawing/2014/main" id="{FE36DA65-7D35-C642-8B8B-3053297F5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649" y="1130300"/>
            <a:ext cx="281940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403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ational Accreta Foundation — POST-BIRTH Warning Signs | National Accreta  Foundation">
            <a:extLst>
              <a:ext uri="{FF2B5EF4-FFF2-40B4-BE49-F238E27FC236}">
                <a16:creationId xmlns:a16="http://schemas.microsoft.com/office/drawing/2014/main" id="{467CB22B-6681-EF48-8C84-D338BD3C4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2" y="0"/>
            <a:ext cx="39751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21DE0C5E-CADC-F447-B102-C73367A16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2282850"/>
            <a:ext cx="4112100" cy="577800"/>
          </a:xfrm>
        </p:spPr>
        <p:txBody>
          <a:bodyPr/>
          <a:lstStyle/>
          <a:p>
            <a:r>
              <a:rPr lang="en-US" dirty="0"/>
              <a:t>The patient should have been given discharge education and information regarding warning signs.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515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D3826-AE31-6047-BF31-C14975D563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889DD9-7023-C741-ACF1-8A544DB5B543}"/>
              </a:ext>
            </a:extLst>
          </p:cNvPr>
          <p:cNvSpPr txBox="1"/>
          <p:nvPr/>
        </p:nvSpPr>
        <p:spPr>
          <a:xfrm>
            <a:off x="914400" y="1489434"/>
            <a:ext cx="693812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Review diagnosis and distribution of hypertensive disorders in the US</a:t>
            </a:r>
            <a:endParaRPr lang="en-US" sz="2200" b="0" i="0" u="none" strike="noStrike" dirty="0">
              <a:solidFill>
                <a:schemeClr val="accent5"/>
              </a:solidFill>
              <a:effectLst/>
              <a:latin typeface="Helvetica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chemeClr val="accent5"/>
                </a:solidFill>
                <a:effectLst/>
                <a:latin typeface="Helvetica" pitchFamily="2" charset="0"/>
              </a:rPr>
              <a:t>Describe the high-yield portions of the </a:t>
            </a:r>
            <a:r>
              <a:rPr lang="en-US" sz="2200" dirty="0">
                <a:solidFill>
                  <a:schemeClr val="accent5"/>
                </a:solidFill>
                <a:latin typeface="Helvetica" pitchFamily="2" charset="0"/>
              </a:rPr>
              <a:t>hypertension</a:t>
            </a:r>
            <a:r>
              <a:rPr lang="en-US" sz="2200" b="0" i="0" u="none" strike="noStrike" dirty="0">
                <a:solidFill>
                  <a:schemeClr val="accent5"/>
                </a:solidFill>
                <a:effectLst/>
                <a:latin typeface="Helvetica" pitchFamily="2" charset="0"/>
              </a:rPr>
              <a:t> in pregnancy protocol in outpatient, inpatient, and ED settings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chemeClr val="accent5"/>
                </a:solidFill>
                <a:effectLst/>
                <a:latin typeface="Helvetica" pitchFamily="2" charset="0"/>
              </a:rPr>
              <a:t>List 3 actionable ways those caring for women and birthing people can help decrease hypertensive morbidity in the peripartum period</a:t>
            </a:r>
          </a:p>
        </p:txBody>
      </p:sp>
    </p:spTree>
    <p:extLst>
      <p:ext uri="{BB962C8B-B14F-4D97-AF65-F5344CB8AC3E}">
        <p14:creationId xmlns:p14="http://schemas.microsoft.com/office/powerpoint/2010/main" val="3220718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1930C-E0B9-0346-BCB3-A8C80BA55A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AE7440-96C3-F541-AC15-A28E86039F2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6092FCB-6D1C-6240-9600-5D49AAA152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282CF3B-E665-3446-88DF-08A6D7808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152" y="0"/>
            <a:ext cx="7041696" cy="51435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1ABB86-0EE9-7340-8A4B-B078861ACC15}"/>
              </a:ext>
            </a:extLst>
          </p:cNvPr>
          <p:cNvCxnSpPr/>
          <p:nvPr/>
        </p:nvCxnSpPr>
        <p:spPr>
          <a:xfrm>
            <a:off x="1244338" y="2403835"/>
            <a:ext cx="2648932" cy="358219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8218C7-B7A3-784B-B38C-EEBD7D9B81A8}"/>
              </a:ext>
            </a:extLst>
          </p:cNvPr>
          <p:cNvCxnSpPr>
            <a:cxnSpLocks/>
          </p:cNvCxnSpPr>
          <p:nvPr/>
        </p:nvCxnSpPr>
        <p:spPr>
          <a:xfrm flipV="1">
            <a:off x="1392865" y="2243470"/>
            <a:ext cx="2500405" cy="576312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591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1D1DA-FC23-9B43-9C60-5E0E7BC581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9891EC-7794-1C4F-8C5E-02E2F2C1F0ED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FE9C285-E7E3-E045-BDE5-6C0F2E5CA1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1BD3524-810C-FD4F-97F4-A276619D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862" y="0"/>
            <a:ext cx="70122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37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3"/>
          <p:cNvSpPr/>
          <p:nvPr/>
        </p:nvSpPr>
        <p:spPr>
          <a:xfrm>
            <a:off x="0" y="1430926"/>
            <a:ext cx="4036902" cy="2316665"/>
          </a:xfrm>
          <a:custGeom>
            <a:avLst/>
            <a:gdLst/>
            <a:ahLst/>
            <a:cxnLst/>
            <a:rect l="l" t="t" r="r" b="b"/>
            <a:pathLst>
              <a:path w="97644" h="76738" extrusionOk="0">
                <a:moveTo>
                  <a:pt x="12747" y="1020"/>
                </a:moveTo>
                <a:lnTo>
                  <a:pt x="16827" y="1020"/>
                </a:lnTo>
                <a:lnTo>
                  <a:pt x="94585" y="0"/>
                </a:lnTo>
                <a:lnTo>
                  <a:pt x="97644" y="76738"/>
                </a:lnTo>
                <a:lnTo>
                  <a:pt x="0" y="7597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36" name="Google Shape;336;p33"/>
          <p:cNvPicPr preferRelativeResize="0"/>
          <p:nvPr/>
        </p:nvPicPr>
        <p:blipFill rotWithShape="1">
          <a:blip r:embed="rId3">
            <a:alphaModFix/>
          </a:blip>
          <a:srcRect t="149" b="159"/>
          <a:stretch/>
        </p:blipFill>
        <p:spPr>
          <a:xfrm>
            <a:off x="3699621" y="614650"/>
            <a:ext cx="4650122" cy="40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3"/>
          <p:cNvSpPr txBox="1">
            <a:spLocks noGrp="1"/>
          </p:cNvSpPr>
          <p:nvPr>
            <p:ph type="subTitle" idx="4294967295"/>
          </p:nvPr>
        </p:nvSpPr>
        <p:spPr>
          <a:xfrm>
            <a:off x="361988" y="1430926"/>
            <a:ext cx="3379509" cy="20938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6000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accent3"/>
                </a:solidFill>
              </a:rPr>
              <a:t>28 y/o G5P3012 POD#8 s/p </a:t>
            </a:r>
            <a:r>
              <a:rPr lang="en" sz="1800" dirty="0" err="1">
                <a:solidFill>
                  <a:schemeClr val="accent3"/>
                </a:solidFill>
              </a:rPr>
              <a:t>emerg</a:t>
            </a:r>
            <a:r>
              <a:rPr lang="en" sz="1800" dirty="0">
                <a:solidFill>
                  <a:schemeClr val="accent3"/>
                </a:solidFill>
              </a:rPr>
              <a:t> C/S with swelling and heavy bleeding. </a:t>
            </a:r>
          </a:p>
          <a:p>
            <a:pPr marL="0" lvl="0" indent="36000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>
                <a:solidFill>
                  <a:schemeClr val="accent3"/>
                </a:solidFill>
              </a:rPr>
              <a:t>SDOH: She is unable to stay for admission. She has children at home without childcare…</a:t>
            </a:r>
            <a:endParaRPr sz="1600" dirty="0">
              <a:solidFill>
                <a:schemeClr val="accent3"/>
              </a:solidFill>
            </a:endParaRPr>
          </a:p>
        </p:txBody>
      </p:sp>
      <p:sp>
        <p:nvSpPr>
          <p:cNvPr id="340" name="Google Shape;340;p33"/>
          <p:cNvSpPr/>
          <p:nvPr/>
        </p:nvSpPr>
        <p:spPr>
          <a:xfrm>
            <a:off x="5276871" y="2459954"/>
            <a:ext cx="293394" cy="292706"/>
          </a:xfrm>
          <a:custGeom>
            <a:avLst/>
            <a:gdLst/>
            <a:ahLst/>
            <a:cxnLst/>
            <a:rect l="l" t="t" r="r" b="b"/>
            <a:pathLst>
              <a:path w="14878" h="14845" extrusionOk="0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3"/>
          <p:cNvSpPr/>
          <p:nvPr/>
        </p:nvSpPr>
        <p:spPr>
          <a:xfrm>
            <a:off x="3962591" y="3926552"/>
            <a:ext cx="2921972" cy="16464"/>
          </a:xfrm>
          <a:custGeom>
            <a:avLst/>
            <a:gdLst/>
            <a:ahLst/>
            <a:cxnLst/>
            <a:rect l="l" t="t" r="r" b="b"/>
            <a:pathLst>
              <a:path w="148173" h="835" extrusionOk="0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147739" y="834"/>
                </a:lnTo>
                <a:cubicBezTo>
                  <a:pt x="147973" y="834"/>
                  <a:pt x="148173" y="634"/>
                  <a:pt x="148173" y="401"/>
                </a:cubicBezTo>
                <a:cubicBezTo>
                  <a:pt x="148173" y="167"/>
                  <a:pt x="147973" y="0"/>
                  <a:pt x="1477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3"/>
          <p:cNvSpPr/>
          <p:nvPr/>
        </p:nvSpPr>
        <p:spPr>
          <a:xfrm>
            <a:off x="3962591" y="3926552"/>
            <a:ext cx="1399824" cy="16464"/>
          </a:xfrm>
          <a:custGeom>
            <a:avLst/>
            <a:gdLst/>
            <a:ahLst/>
            <a:cxnLst/>
            <a:rect l="l" t="t" r="r" b="b"/>
            <a:pathLst>
              <a:path w="70985" h="835" extrusionOk="0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70984" y="834"/>
                </a:lnTo>
                <a:lnTo>
                  <a:pt x="7098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3"/>
          <p:cNvSpPr/>
          <p:nvPr/>
        </p:nvSpPr>
        <p:spPr>
          <a:xfrm>
            <a:off x="5323349" y="3910769"/>
            <a:ext cx="48038" cy="48032"/>
          </a:xfrm>
          <a:custGeom>
            <a:avLst/>
            <a:gdLst/>
            <a:ahLst/>
            <a:cxnLst/>
            <a:rect l="l" t="t" r="r" b="b"/>
            <a:pathLst>
              <a:path w="2436" h="2436" extrusionOk="0">
                <a:moveTo>
                  <a:pt x="1235" y="1"/>
                </a:moveTo>
                <a:cubicBezTo>
                  <a:pt x="568" y="1"/>
                  <a:pt x="1" y="535"/>
                  <a:pt x="1" y="1202"/>
                </a:cubicBezTo>
                <a:cubicBezTo>
                  <a:pt x="1" y="1902"/>
                  <a:pt x="568" y="2436"/>
                  <a:pt x="1235" y="2436"/>
                </a:cubicBezTo>
                <a:cubicBezTo>
                  <a:pt x="1902" y="2436"/>
                  <a:pt x="2436" y="1902"/>
                  <a:pt x="2436" y="1202"/>
                </a:cubicBezTo>
                <a:cubicBezTo>
                  <a:pt x="2436" y="535"/>
                  <a:pt x="1902" y="1"/>
                  <a:pt x="12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3"/>
          <p:cNvSpPr/>
          <p:nvPr/>
        </p:nvSpPr>
        <p:spPr>
          <a:xfrm>
            <a:off x="4320088" y="2998620"/>
            <a:ext cx="20431" cy="20992"/>
          </a:xfrm>
          <a:custGeom>
            <a:avLst/>
            <a:gdLst/>
            <a:ahLst/>
            <a:cxnLst/>
            <a:rect l="l" t="t" r="r" b="b"/>
            <a:pathLst>
              <a:path w="1202" h="1235" extrusionOk="0">
                <a:moveTo>
                  <a:pt x="601" y="0"/>
                </a:moveTo>
                <a:cubicBezTo>
                  <a:pt x="267" y="0"/>
                  <a:pt x="0" y="267"/>
                  <a:pt x="0" y="601"/>
                </a:cubicBezTo>
                <a:cubicBezTo>
                  <a:pt x="0" y="934"/>
                  <a:pt x="267" y="1235"/>
                  <a:pt x="601" y="1235"/>
                </a:cubicBezTo>
                <a:cubicBezTo>
                  <a:pt x="934" y="1235"/>
                  <a:pt x="1201" y="968"/>
                  <a:pt x="1201" y="601"/>
                </a:cubicBezTo>
                <a:cubicBezTo>
                  <a:pt x="1201" y="267"/>
                  <a:pt x="934" y="0"/>
                  <a:pt x="601" y="0"/>
                </a:cubicBezTo>
                <a:close/>
              </a:path>
            </a:pathLst>
          </a:cu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0C2740-C45B-194D-B6E5-0E98F6C95973}"/>
              </a:ext>
            </a:extLst>
          </p:cNvPr>
          <p:cNvSpPr txBox="1"/>
          <p:nvPr/>
        </p:nvSpPr>
        <p:spPr>
          <a:xfrm>
            <a:off x="-2029560" y="728913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36000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000" dirty="0">
                <a:solidFill>
                  <a:schemeClr val="accent5"/>
                </a:solidFill>
                <a:latin typeface="Hind Vadodara" panose="02000000000000000000" pitchFamily="2" charset="77"/>
                <a:cs typeface="Hind Vadodara" panose="02000000000000000000" pitchFamily="2" charset="77"/>
              </a:rPr>
              <a:t>CASE 2</a:t>
            </a:r>
          </a:p>
        </p:txBody>
      </p:sp>
      <p:pic>
        <p:nvPicPr>
          <p:cNvPr id="5122" name="Picture 2" descr="woman #curlyhair #silhouette - Curly Hair Female Silhouette, HD Png  Download - kindpng">
            <a:extLst>
              <a:ext uri="{FF2B5EF4-FFF2-40B4-BE49-F238E27FC236}">
                <a16:creationId xmlns:a16="http://schemas.microsoft.com/office/drawing/2014/main" id="{FE36DA65-7D35-C642-8B8B-3053297F5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649" y="1130300"/>
            <a:ext cx="281940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991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6DD94-4D28-4349-A48F-B77CAEB332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ECC4D8-854E-DB41-9C33-5DC598FC2D4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961F98C-03DE-CB49-80D9-9B480FED30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BBED697-1328-0C4F-AF89-7999D7440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35" y="284866"/>
            <a:ext cx="9147535" cy="457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33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1"/>
          <p:cNvSpPr txBox="1">
            <a:spLocks noGrp="1"/>
          </p:cNvSpPr>
          <p:nvPr>
            <p:ph type="title" idx="5"/>
          </p:nvPr>
        </p:nvSpPr>
        <p:spPr>
          <a:xfrm>
            <a:off x="373250" y="180600"/>
            <a:ext cx="3265200" cy="9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CASE 2</a:t>
            </a:r>
            <a:endParaRPr dirty="0"/>
          </a:p>
        </p:txBody>
      </p:sp>
      <p:sp>
        <p:nvSpPr>
          <p:cNvPr id="308" name="Google Shape;308;p31"/>
          <p:cNvSpPr txBox="1">
            <a:spLocks noGrp="1"/>
          </p:cNvSpPr>
          <p:nvPr>
            <p:ph type="title"/>
          </p:nvPr>
        </p:nvSpPr>
        <p:spPr>
          <a:xfrm>
            <a:off x="2324088" y="1189350"/>
            <a:ext cx="3265200" cy="9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Autonomy</a:t>
            </a:r>
            <a:endParaRPr dirty="0"/>
          </a:p>
        </p:txBody>
      </p:sp>
      <p:sp>
        <p:nvSpPr>
          <p:cNvPr id="309" name="Google Shape;309;p31"/>
          <p:cNvSpPr txBox="1">
            <a:spLocks noGrp="1"/>
          </p:cNvSpPr>
          <p:nvPr>
            <p:ph type="title" idx="4"/>
          </p:nvPr>
        </p:nvSpPr>
        <p:spPr>
          <a:xfrm>
            <a:off x="4274925" y="2347061"/>
            <a:ext cx="3265200" cy="9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Adjustment</a:t>
            </a:r>
          </a:p>
        </p:txBody>
      </p:sp>
      <p:sp>
        <p:nvSpPr>
          <p:cNvPr id="311" name="Google Shape;311;p31"/>
          <p:cNvSpPr txBox="1">
            <a:spLocks noGrp="1"/>
          </p:cNvSpPr>
          <p:nvPr>
            <p:ph type="subTitle" idx="2"/>
          </p:nvPr>
        </p:nvSpPr>
        <p:spPr>
          <a:xfrm>
            <a:off x="2471225" y="2017975"/>
            <a:ext cx="2970900" cy="6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dirty="0"/>
              <a:t>Self-directing freedom, </a:t>
            </a:r>
            <a:r>
              <a:rPr lang="en" sz="1800" i="1" dirty="0" err="1"/>
              <a:t>espe</a:t>
            </a:r>
            <a:r>
              <a:rPr lang="en-US" sz="1800" i="1" dirty="0"/>
              <a:t>ci</a:t>
            </a:r>
            <a:r>
              <a:rPr lang="en" sz="1800" i="1" dirty="0"/>
              <a:t>ally moral independence</a:t>
            </a:r>
            <a:endParaRPr sz="18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5CCE35-0933-C547-A337-985A5B34EEF5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201773" y="3206325"/>
            <a:ext cx="3411503" cy="294900"/>
          </a:xfrm>
        </p:spPr>
        <p:txBody>
          <a:bodyPr/>
          <a:lstStyle/>
          <a:p>
            <a:r>
              <a:rPr lang="en-US" sz="1800" i="1" dirty="0"/>
              <a:t>A correction or modification to reflect actual conditions</a:t>
            </a:r>
          </a:p>
        </p:txBody>
      </p:sp>
    </p:spTree>
    <p:extLst>
      <p:ext uri="{BB962C8B-B14F-4D97-AF65-F5344CB8AC3E}">
        <p14:creationId xmlns:p14="http://schemas.microsoft.com/office/powerpoint/2010/main" val="2478339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/>
          <p:nvPr/>
        </p:nvSpPr>
        <p:spPr>
          <a:xfrm rot="5400000" flipH="1">
            <a:off x="-1971287" y="1971288"/>
            <a:ext cx="5147175" cy="1204600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0"/>
          <p:cNvSpPr txBox="1">
            <a:spLocks noGrp="1"/>
          </p:cNvSpPr>
          <p:nvPr>
            <p:ph type="title" idx="15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SDOH Modifications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80" name="Google Shape;180;p30"/>
          <p:cNvSpPr txBox="1">
            <a:spLocks noGrp="1"/>
          </p:cNvSpPr>
          <p:nvPr>
            <p:ph type="ctrTitle"/>
          </p:nvPr>
        </p:nvSpPr>
        <p:spPr>
          <a:xfrm>
            <a:off x="1403770" y="1480497"/>
            <a:ext cx="24456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Transportation</a:t>
            </a:r>
            <a:endParaRPr dirty="0"/>
          </a:p>
        </p:txBody>
      </p:sp>
      <p:sp>
        <p:nvSpPr>
          <p:cNvPr id="181" name="Google Shape;181;p30"/>
          <p:cNvSpPr txBox="1">
            <a:spLocks noGrp="1"/>
          </p:cNvSpPr>
          <p:nvPr>
            <p:ph type="subTitle" idx="1"/>
          </p:nvPr>
        </p:nvSpPr>
        <p:spPr>
          <a:xfrm>
            <a:off x="1646769" y="1764442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Insurance options to assist ensure appointments are kept</a:t>
            </a:r>
            <a:endParaRPr dirty="0"/>
          </a:p>
        </p:txBody>
      </p:sp>
      <p:sp>
        <p:nvSpPr>
          <p:cNvPr id="182" name="Google Shape;182;p30"/>
          <p:cNvSpPr txBox="1">
            <a:spLocks noGrp="1"/>
          </p:cNvSpPr>
          <p:nvPr>
            <p:ph type="ctrTitle" idx="2"/>
          </p:nvPr>
        </p:nvSpPr>
        <p:spPr>
          <a:xfrm>
            <a:off x="3798650" y="1480497"/>
            <a:ext cx="26268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Case Management</a:t>
            </a:r>
            <a:endParaRPr dirty="0"/>
          </a:p>
        </p:txBody>
      </p:sp>
      <p:sp>
        <p:nvSpPr>
          <p:cNvPr id="183" name="Google Shape;183;p30"/>
          <p:cNvSpPr txBox="1">
            <a:spLocks noGrp="1"/>
          </p:cNvSpPr>
          <p:nvPr>
            <p:ph type="subTitle" idx="3"/>
          </p:nvPr>
        </p:nvSpPr>
        <p:spPr>
          <a:xfrm>
            <a:off x="4132244" y="1764442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Insurance and hospital case management to ensure close interval follow up</a:t>
            </a:r>
            <a:endParaRPr dirty="0"/>
          </a:p>
        </p:txBody>
      </p:sp>
      <p:sp>
        <p:nvSpPr>
          <p:cNvPr id="184" name="Google Shape;184;p30"/>
          <p:cNvSpPr txBox="1">
            <a:spLocks noGrp="1"/>
          </p:cNvSpPr>
          <p:nvPr>
            <p:ph type="ctrTitle" idx="4"/>
          </p:nvPr>
        </p:nvSpPr>
        <p:spPr>
          <a:xfrm>
            <a:off x="6239466" y="1480497"/>
            <a:ext cx="26268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Tele-health</a:t>
            </a:r>
            <a:endParaRPr dirty="0"/>
          </a:p>
        </p:txBody>
      </p:sp>
      <p:sp>
        <p:nvSpPr>
          <p:cNvPr id="185" name="Google Shape;185;p30"/>
          <p:cNvSpPr txBox="1">
            <a:spLocks noGrp="1"/>
          </p:cNvSpPr>
          <p:nvPr>
            <p:ph type="subTitle" idx="5"/>
          </p:nvPr>
        </p:nvSpPr>
        <p:spPr>
          <a:xfrm>
            <a:off x="6573081" y="1764442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Utilizing multiple ways to engage with patients</a:t>
            </a:r>
            <a:endParaRPr dirty="0"/>
          </a:p>
        </p:txBody>
      </p:sp>
      <p:sp>
        <p:nvSpPr>
          <p:cNvPr id="186" name="Google Shape;186;p30"/>
          <p:cNvSpPr txBox="1">
            <a:spLocks noGrp="1"/>
          </p:cNvSpPr>
          <p:nvPr>
            <p:ph type="ctrTitle" idx="6"/>
          </p:nvPr>
        </p:nvSpPr>
        <p:spPr>
          <a:xfrm>
            <a:off x="1403770" y="3419972"/>
            <a:ext cx="24456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Frequent Outpatient Visits</a:t>
            </a:r>
            <a:endParaRPr dirty="0"/>
          </a:p>
        </p:txBody>
      </p:sp>
      <p:sp>
        <p:nvSpPr>
          <p:cNvPr id="187" name="Google Shape;187;p30"/>
          <p:cNvSpPr txBox="1">
            <a:spLocks noGrp="1"/>
          </p:cNvSpPr>
          <p:nvPr>
            <p:ph type="subTitle" idx="7"/>
          </p:nvPr>
        </p:nvSpPr>
        <p:spPr>
          <a:xfrm>
            <a:off x="1646769" y="3703917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Serial management if patient unable to be admitted</a:t>
            </a:r>
            <a:endParaRPr dirty="0"/>
          </a:p>
        </p:txBody>
      </p:sp>
      <p:sp>
        <p:nvSpPr>
          <p:cNvPr id="188" name="Google Shape;188;p30"/>
          <p:cNvSpPr txBox="1">
            <a:spLocks noGrp="1"/>
          </p:cNvSpPr>
          <p:nvPr>
            <p:ph type="ctrTitle" idx="8"/>
          </p:nvPr>
        </p:nvSpPr>
        <p:spPr>
          <a:xfrm>
            <a:off x="3798650" y="3419972"/>
            <a:ext cx="26268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Doulas and CHWs</a:t>
            </a:r>
            <a:endParaRPr dirty="0"/>
          </a:p>
        </p:txBody>
      </p:sp>
      <p:sp>
        <p:nvSpPr>
          <p:cNvPr id="189" name="Google Shape;189;p30"/>
          <p:cNvSpPr txBox="1">
            <a:spLocks noGrp="1"/>
          </p:cNvSpPr>
          <p:nvPr>
            <p:ph type="subTitle" idx="9"/>
          </p:nvPr>
        </p:nvSpPr>
        <p:spPr>
          <a:xfrm>
            <a:off x="4132244" y="3703917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Community-based wrap-around services save lives and meet patients where they are</a:t>
            </a:r>
            <a:endParaRPr dirty="0"/>
          </a:p>
        </p:txBody>
      </p:sp>
      <p:sp>
        <p:nvSpPr>
          <p:cNvPr id="190" name="Google Shape;190;p30"/>
          <p:cNvSpPr txBox="1">
            <a:spLocks noGrp="1"/>
          </p:cNvSpPr>
          <p:nvPr>
            <p:ph type="ctrTitle" idx="13"/>
          </p:nvPr>
        </p:nvSpPr>
        <p:spPr>
          <a:xfrm>
            <a:off x="6239491" y="3419972"/>
            <a:ext cx="26268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Emergency Care</a:t>
            </a:r>
            <a:endParaRPr dirty="0"/>
          </a:p>
        </p:txBody>
      </p:sp>
      <p:sp>
        <p:nvSpPr>
          <p:cNvPr id="191" name="Google Shape;191;p30"/>
          <p:cNvSpPr txBox="1">
            <a:spLocks noGrp="1"/>
          </p:cNvSpPr>
          <p:nvPr>
            <p:ph type="subTitle" idx="14"/>
          </p:nvPr>
        </p:nvSpPr>
        <p:spPr>
          <a:xfrm>
            <a:off x="6573081" y="3703917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Temporary Foster. </a:t>
            </a:r>
            <a:r>
              <a:rPr lang="en"/>
              <a:t>Care Resources</a:t>
            </a:r>
            <a:endParaRPr dirty="0"/>
          </a:p>
        </p:txBody>
      </p:sp>
      <p:sp>
        <p:nvSpPr>
          <p:cNvPr id="192" name="Google Shape;192;p30"/>
          <p:cNvSpPr/>
          <p:nvPr/>
        </p:nvSpPr>
        <p:spPr>
          <a:xfrm>
            <a:off x="2341570" y="922281"/>
            <a:ext cx="570000" cy="495350"/>
          </a:xfrm>
          <a:custGeom>
            <a:avLst/>
            <a:gdLst/>
            <a:ahLst/>
            <a:cxnLst/>
            <a:rect l="l" t="t" r="r" b="b"/>
            <a:pathLst>
              <a:path w="22800" h="19814" extrusionOk="0">
                <a:moveTo>
                  <a:pt x="0" y="1900"/>
                </a:moveTo>
                <a:lnTo>
                  <a:pt x="1628" y="18457"/>
                </a:lnTo>
                <a:lnTo>
                  <a:pt x="22800" y="19814"/>
                </a:lnTo>
                <a:lnTo>
                  <a:pt x="200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93" name="Google Shape;193;p30"/>
          <p:cNvSpPr/>
          <p:nvPr/>
        </p:nvSpPr>
        <p:spPr>
          <a:xfrm>
            <a:off x="2303295" y="2871027"/>
            <a:ext cx="576775" cy="522500"/>
          </a:xfrm>
          <a:custGeom>
            <a:avLst/>
            <a:gdLst/>
            <a:ahLst/>
            <a:cxnLst/>
            <a:rect l="l" t="t" r="r" b="b"/>
            <a:pathLst>
              <a:path w="23071" h="20900" extrusionOk="0">
                <a:moveTo>
                  <a:pt x="3528" y="5157"/>
                </a:moveTo>
                <a:lnTo>
                  <a:pt x="0" y="18728"/>
                </a:lnTo>
                <a:lnTo>
                  <a:pt x="23071" y="20900"/>
                </a:lnTo>
                <a:lnTo>
                  <a:pt x="2198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94" name="Google Shape;194;p30"/>
          <p:cNvSpPr/>
          <p:nvPr/>
        </p:nvSpPr>
        <p:spPr>
          <a:xfrm rot="5400000">
            <a:off x="7290095" y="875472"/>
            <a:ext cx="593790" cy="537914"/>
          </a:xfrm>
          <a:custGeom>
            <a:avLst/>
            <a:gdLst/>
            <a:ahLst/>
            <a:cxnLst/>
            <a:rect l="l" t="t" r="r" b="b"/>
            <a:pathLst>
              <a:path w="23071" h="20900" extrusionOk="0">
                <a:moveTo>
                  <a:pt x="3528" y="5157"/>
                </a:moveTo>
                <a:lnTo>
                  <a:pt x="0" y="18728"/>
                </a:lnTo>
                <a:lnTo>
                  <a:pt x="23071" y="20900"/>
                </a:lnTo>
                <a:lnTo>
                  <a:pt x="219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95" name="Google Shape;195;p30"/>
          <p:cNvSpPr/>
          <p:nvPr/>
        </p:nvSpPr>
        <p:spPr>
          <a:xfrm rot="10800000">
            <a:off x="4790045" y="2901315"/>
            <a:ext cx="570000" cy="495350"/>
          </a:xfrm>
          <a:custGeom>
            <a:avLst/>
            <a:gdLst/>
            <a:ahLst/>
            <a:cxnLst/>
            <a:rect l="l" t="t" r="r" b="b"/>
            <a:pathLst>
              <a:path w="22800" h="19814" extrusionOk="0">
                <a:moveTo>
                  <a:pt x="0" y="1900"/>
                </a:moveTo>
                <a:lnTo>
                  <a:pt x="1628" y="18457"/>
                </a:lnTo>
                <a:lnTo>
                  <a:pt x="22800" y="19814"/>
                </a:lnTo>
                <a:lnTo>
                  <a:pt x="200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96" name="Google Shape;196;p30"/>
          <p:cNvSpPr/>
          <p:nvPr/>
        </p:nvSpPr>
        <p:spPr>
          <a:xfrm flipH="1">
            <a:off x="4794045" y="921997"/>
            <a:ext cx="576775" cy="522500"/>
          </a:xfrm>
          <a:custGeom>
            <a:avLst/>
            <a:gdLst/>
            <a:ahLst/>
            <a:cxnLst/>
            <a:rect l="l" t="t" r="r" b="b"/>
            <a:pathLst>
              <a:path w="23071" h="20900" extrusionOk="0">
                <a:moveTo>
                  <a:pt x="3528" y="5157"/>
                </a:moveTo>
                <a:lnTo>
                  <a:pt x="0" y="18728"/>
                </a:lnTo>
                <a:lnTo>
                  <a:pt x="23071" y="20900"/>
                </a:lnTo>
                <a:lnTo>
                  <a:pt x="2198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97" name="Google Shape;197;p30"/>
          <p:cNvSpPr/>
          <p:nvPr/>
        </p:nvSpPr>
        <p:spPr>
          <a:xfrm rot="5748645">
            <a:off x="7314472" y="2844697"/>
            <a:ext cx="519087" cy="620941"/>
          </a:xfrm>
          <a:custGeom>
            <a:avLst/>
            <a:gdLst/>
            <a:ahLst/>
            <a:cxnLst/>
            <a:rect l="l" t="t" r="r" b="b"/>
            <a:pathLst>
              <a:path w="22800" h="19814" extrusionOk="0">
                <a:moveTo>
                  <a:pt x="0" y="1900"/>
                </a:moveTo>
                <a:lnTo>
                  <a:pt x="1628" y="18457"/>
                </a:lnTo>
                <a:lnTo>
                  <a:pt x="22800" y="19814"/>
                </a:lnTo>
                <a:lnTo>
                  <a:pt x="2008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198" name="Google Shape;198;p30"/>
          <p:cNvGrpSpPr/>
          <p:nvPr/>
        </p:nvGrpSpPr>
        <p:grpSpPr>
          <a:xfrm>
            <a:off x="2496881" y="1017483"/>
            <a:ext cx="259390" cy="314785"/>
            <a:chOff x="266350" y="1451625"/>
            <a:chExt cx="373600" cy="453450"/>
          </a:xfrm>
        </p:grpSpPr>
        <p:sp>
          <p:nvSpPr>
            <p:cNvPr id="199" name="Google Shape;199;p30"/>
            <p:cNvSpPr/>
            <p:nvPr/>
          </p:nvSpPr>
          <p:spPr>
            <a:xfrm>
              <a:off x="485525" y="1669325"/>
              <a:ext cx="117750" cy="235750"/>
            </a:xfrm>
            <a:custGeom>
              <a:avLst/>
              <a:gdLst/>
              <a:ahLst/>
              <a:cxnLst/>
              <a:rect l="l" t="t" r="r" b="b"/>
              <a:pathLst>
                <a:path w="4710" h="9430" extrusionOk="0">
                  <a:moveTo>
                    <a:pt x="2580" y="0"/>
                  </a:moveTo>
                  <a:lnTo>
                    <a:pt x="2096" y="484"/>
                  </a:lnTo>
                  <a:lnTo>
                    <a:pt x="2336" y="728"/>
                  </a:lnTo>
                  <a:cubicBezTo>
                    <a:pt x="3959" y="2353"/>
                    <a:pt x="3959" y="4984"/>
                    <a:pt x="2336" y="6606"/>
                  </a:cubicBezTo>
                  <a:lnTo>
                    <a:pt x="0" y="8942"/>
                  </a:lnTo>
                  <a:lnTo>
                    <a:pt x="487" y="9429"/>
                  </a:lnTo>
                  <a:lnTo>
                    <a:pt x="2824" y="7091"/>
                  </a:lnTo>
                  <a:cubicBezTo>
                    <a:pt x="4709" y="5202"/>
                    <a:pt x="4709" y="2130"/>
                    <a:pt x="2824" y="244"/>
                  </a:cubicBezTo>
                  <a:lnTo>
                    <a:pt x="2580" y="0"/>
                  </a:lnTo>
                  <a:close/>
                </a:path>
              </a:pathLst>
            </a:custGeom>
            <a:solidFill>
              <a:srgbClr val="5C1D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0"/>
            <p:cNvSpPr/>
            <p:nvPr/>
          </p:nvSpPr>
          <p:spPr>
            <a:xfrm>
              <a:off x="539475" y="1544375"/>
              <a:ext cx="91200" cy="91125"/>
            </a:xfrm>
            <a:custGeom>
              <a:avLst/>
              <a:gdLst/>
              <a:ahLst/>
              <a:cxnLst/>
              <a:rect l="l" t="t" r="r" b="b"/>
              <a:pathLst>
                <a:path w="3648" h="3645" extrusionOk="0">
                  <a:moveTo>
                    <a:pt x="487" y="1"/>
                  </a:moveTo>
                  <a:lnTo>
                    <a:pt x="0" y="485"/>
                  </a:lnTo>
                  <a:lnTo>
                    <a:pt x="3163" y="3645"/>
                  </a:lnTo>
                  <a:lnTo>
                    <a:pt x="3647" y="3161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CB9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0"/>
            <p:cNvSpPr/>
            <p:nvPr/>
          </p:nvSpPr>
          <p:spPr>
            <a:xfrm>
              <a:off x="442050" y="1451625"/>
              <a:ext cx="160525" cy="141125"/>
            </a:xfrm>
            <a:custGeom>
              <a:avLst/>
              <a:gdLst/>
              <a:ahLst/>
              <a:cxnLst/>
              <a:rect l="l" t="t" r="r" b="b"/>
              <a:pathLst>
                <a:path w="6421" h="5645" extrusionOk="0">
                  <a:moveTo>
                    <a:pt x="3044" y="693"/>
                  </a:moveTo>
                  <a:cubicBezTo>
                    <a:pt x="3592" y="693"/>
                    <a:pt x="4139" y="903"/>
                    <a:pt x="4554" y="1323"/>
                  </a:cubicBezTo>
                  <a:cubicBezTo>
                    <a:pt x="5166" y="1935"/>
                    <a:pt x="5347" y="2853"/>
                    <a:pt x="5018" y="3651"/>
                  </a:cubicBezTo>
                  <a:cubicBezTo>
                    <a:pt x="4687" y="4450"/>
                    <a:pt x="3908" y="4968"/>
                    <a:pt x="3045" y="4968"/>
                  </a:cubicBezTo>
                  <a:cubicBezTo>
                    <a:pt x="2181" y="4968"/>
                    <a:pt x="1402" y="4450"/>
                    <a:pt x="1071" y="3651"/>
                  </a:cubicBezTo>
                  <a:cubicBezTo>
                    <a:pt x="740" y="2853"/>
                    <a:pt x="924" y="1935"/>
                    <a:pt x="1533" y="1323"/>
                  </a:cubicBezTo>
                  <a:cubicBezTo>
                    <a:pt x="1949" y="903"/>
                    <a:pt x="2497" y="693"/>
                    <a:pt x="3044" y="693"/>
                  </a:cubicBezTo>
                  <a:close/>
                  <a:moveTo>
                    <a:pt x="3037" y="1"/>
                  </a:moveTo>
                  <a:cubicBezTo>
                    <a:pt x="2328" y="1"/>
                    <a:pt x="1611" y="266"/>
                    <a:pt x="1049" y="828"/>
                  </a:cubicBezTo>
                  <a:cubicBezTo>
                    <a:pt x="241" y="1635"/>
                    <a:pt x="1" y="2847"/>
                    <a:pt x="437" y="3903"/>
                  </a:cubicBezTo>
                  <a:cubicBezTo>
                    <a:pt x="876" y="4956"/>
                    <a:pt x="1904" y="5644"/>
                    <a:pt x="3045" y="5644"/>
                  </a:cubicBezTo>
                  <a:cubicBezTo>
                    <a:pt x="5055" y="5644"/>
                    <a:pt x="6420" y="3600"/>
                    <a:pt x="5650" y="1743"/>
                  </a:cubicBezTo>
                  <a:cubicBezTo>
                    <a:pt x="5186" y="620"/>
                    <a:pt x="4121" y="1"/>
                    <a:pt x="3037" y="1"/>
                  </a:cubicBezTo>
                  <a:close/>
                </a:path>
              </a:pathLst>
            </a:custGeom>
            <a:solidFill>
              <a:srgbClr val="C94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0"/>
            <p:cNvSpPr/>
            <p:nvPr/>
          </p:nvSpPr>
          <p:spPr>
            <a:xfrm>
              <a:off x="516950" y="1537500"/>
              <a:ext cx="122925" cy="120600"/>
            </a:xfrm>
            <a:custGeom>
              <a:avLst/>
              <a:gdLst/>
              <a:ahLst/>
              <a:cxnLst/>
              <a:rect l="l" t="t" r="r" b="b"/>
              <a:pathLst>
                <a:path w="4917" h="4824" extrusionOk="0">
                  <a:moveTo>
                    <a:pt x="3837" y="1"/>
                  </a:moveTo>
                  <a:cubicBezTo>
                    <a:pt x="3585" y="1"/>
                    <a:pt x="3333" y="97"/>
                    <a:pt x="3141" y="290"/>
                  </a:cubicBezTo>
                  <a:lnTo>
                    <a:pt x="2028" y="1402"/>
                  </a:lnTo>
                  <a:lnTo>
                    <a:pt x="1" y="3433"/>
                  </a:lnTo>
                  <a:lnTo>
                    <a:pt x="1391" y="4823"/>
                  </a:lnTo>
                  <a:lnTo>
                    <a:pt x="3421" y="2793"/>
                  </a:lnTo>
                  <a:lnTo>
                    <a:pt x="4534" y="1680"/>
                  </a:lnTo>
                  <a:cubicBezTo>
                    <a:pt x="4916" y="1298"/>
                    <a:pt x="4916" y="675"/>
                    <a:pt x="4534" y="290"/>
                  </a:cubicBezTo>
                  <a:cubicBezTo>
                    <a:pt x="4341" y="97"/>
                    <a:pt x="4089" y="1"/>
                    <a:pt x="3837" y="1"/>
                  </a:cubicBezTo>
                  <a:close/>
                </a:path>
              </a:pathLst>
            </a:custGeom>
            <a:solidFill>
              <a:srgbClr val="95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0"/>
            <p:cNvSpPr/>
            <p:nvPr/>
          </p:nvSpPr>
          <p:spPr>
            <a:xfrm>
              <a:off x="516875" y="1538775"/>
              <a:ext cx="123075" cy="119325"/>
            </a:xfrm>
            <a:custGeom>
              <a:avLst/>
              <a:gdLst/>
              <a:ahLst/>
              <a:cxnLst/>
              <a:rect l="l" t="t" r="r" b="b"/>
              <a:pathLst>
                <a:path w="4923" h="4773" extrusionOk="0">
                  <a:moveTo>
                    <a:pt x="1" y="3382"/>
                  </a:moveTo>
                  <a:lnTo>
                    <a:pt x="771" y="4152"/>
                  </a:lnTo>
                  <a:lnTo>
                    <a:pt x="772" y="4151"/>
                  </a:lnTo>
                  <a:lnTo>
                    <a:pt x="772" y="4151"/>
                  </a:lnTo>
                  <a:lnTo>
                    <a:pt x="1" y="3382"/>
                  </a:lnTo>
                  <a:close/>
                  <a:moveTo>
                    <a:pt x="4152" y="1"/>
                  </a:moveTo>
                  <a:cubicBezTo>
                    <a:pt x="4268" y="355"/>
                    <a:pt x="4177" y="746"/>
                    <a:pt x="3914" y="1009"/>
                  </a:cubicBezTo>
                  <a:lnTo>
                    <a:pt x="2801" y="2122"/>
                  </a:lnTo>
                  <a:lnTo>
                    <a:pt x="772" y="4151"/>
                  </a:lnTo>
                  <a:lnTo>
                    <a:pt x="772" y="4151"/>
                  </a:lnTo>
                  <a:lnTo>
                    <a:pt x="1394" y="4772"/>
                  </a:lnTo>
                  <a:lnTo>
                    <a:pt x="3424" y="2742"/>
                  </a:lnTo>
                  <a:lnTo>
                    <a:pt x="4537" y="1629"/>
                  </a:lnTo>
                  <a:cubicBezTo>
                    <a:pt x="4922" y="1244"/>
                    <a:pt x="4919" y="624"/>
                    <a:pt x="4537" y="239"/>
                  </a:cubicBezTo>
                  <a:cubicBezTo>
                    <a:pt x="4427" y="131"/>
                    <a:pt x="4296" y="49"/>
                    <a:pt x="4152" y="1"/>
                  </a:cubicBezTo>
                  <a:close/>
                </a:path>
              </a:pathLst>
            </a:custGeom>
            <a:solidFill>
              <a:srgbClr val="D46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0"/>
            <p:cNvSpPr/>
            <p:nvPr/>
          </p:nvSpPr>
          <p:spPr>
            <a:xfrm>
              <a:off x="479150" y="1608875"/>
              <a:ext cx="86950" cy="79825"/>
            </a:xfrm>
            <a:custGeom>
              <a:avLst/>
              <a:gdLst/>
              <a:ahLst/>
              <a:cxnLst/>
              <a:rect l="l" t="t" r="r" b="b"/>
              <a:pathLst>
                <a:path w="3478" h="3193" extrusionOk="0">
                  <a:moveTo>
                    <a:pt x="1252" y="0"/>
                  </a:moveTo>
                  <a:lnTo>
                    <a:pt x="391" y="861"/>
                  </a:lnTo>
                  <a:cubicBezTo>
                    <a:pt x="867" y="1079"/>
                    <a:pt x="1" y="2696"/>
                    <a:pt x="391" y="3087"/>
                  </a:cubicBezTo>
                  <a:cubicBezTo>
                    <a:pt x="468" y="3163"/>
                    <a:pt x="591" y="3192"/>
                    <a:pt x="741" y="3192"/>
                  </a:cubicBezTo>
                  <a:cubicBezTo>
                    <a:pt x="1186" y="3192"/>
                    <a:pt x="1869" y="2940"/>
                    <a:pt x="2284" y="2940"/>
                  </a:cubicBezTo>
                  <a:cubicBezTo>
                    <a:pt x="2446" y="2940"/>
                    <a:pt x="2568" y="2979"/>
                    <a:pt x="2617" y="3087"/>
                  </a:cubicBezTo>
                  <a:lnTo>
                    <a:pt x="3478" y="2226"/>
                  </a:lnTo>
                  <a:lnTo>
                    <a:pt x="3062" y="1809"/>
                  </a:lnTo>
                  <a:lnTo>
                    <a:pt x="1668" y="416"/>
                  </a:lnTo>
                  <a:lnTo>
                    <a:pt x="1252" y="0"/>
                  </a:lnTo>
                  <a:close/>
                </a:path>
              </a:pathLst>
            </a:custGeom>
            <a:solidFill>
              <a:srgbClr val="D1C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0"/>
            <p:cNvSpPr/>
            <p:nvPr/>
          </p:nvSpPr>
          <p:spPr>
            <a:xfrm>
              <a:off x="336500" y="1620375"/>
              <a:ext cx="227550" cy="218150"/>
            </a:xfrm>
            <a:custGeom>
              <a:avLst/>
              <a:gdLst/>
              <a:ahLst/>
              <a:cxnLst/>
              <a:rect l="l" t="t" r="r" b="b"/>
              <a:pathLst>
                <a:path w="9102" h="8726" extrusionOk="0">
                  <a:moveTo>
                    <a:pt x="4224" y="0"/>
                  </a:moveTo>
                  <a:cubicBezTo>
                    <a:pt x="3044" y="0"/>
                    <a:pt x="1898" y="466"/>
                    <a:pt x="1046" y="1315"/>
                  </a:cubicBezTo>
                  <a:lnTo>
                    <a:pt x="1" y="2360"/>
                  </a:lnTo>
                  <a:lnTo>
                    <a:pt x="6363" y="8726"/>
                  </a:lnTo>
                  <a:lnTo>
                    <a:pt x="7411" y="7678"/>
                  </a:lnTo>
                  <a:cubicBezTo>
                    <a:pt x="8739" y="6350"/>
                    <a:pt x="9102" y="4337"/>
                    <a:pt x="8323" y="2627"/>
                  </a:cubicBezTo>
                  <a:lnTo>
                    <a:pt x="8323" y="2627"/>
                  </a:lnTo>
                  <a:lnTo>
                    <a:pt x="8323" y="2629"/>
                  </a:lnTo>
                  <a:cubicBezTo>
                    <a:pt x="7711" y="1287"/>
                    <a:pt x="6480" y="333"/>
                    <a:pt x="5027" y="72"/>
                  </a:cubicBezTo>
                  <a:cubicBezTo>
                    <a:pt x="4760" y="24"/>
                    <a:pt x="4491" y="0"/>
                    <a:pt x="4224" y="0"/>
                  </a:cubicBezTo>
                  <a:close/>
                </a:path>
              </a:pathLst>
            </a:custGeom>
            <a:solidFill>
              <a:srgbClr val="FCE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0"/>
            <p:cNvSpPr/>
            <p:nvPr/>
          </p:nvSpPr>
          <p:spPr>
            <a:xfrm>
              <a:off x="266350" y="1679375"/>
              <a:ext cx="229250" cy="218250"/>
            </a:xfrm>
            <a:custGeom>
              <a:avLst/>
              <a:gdLst/>
              <a:ahLst/>
              <a:cxnLst/>
              <a:rect l="l" t="t" r="r" b="b"/>
              <a:pathLst>
                <a:path w="9170" h="8730" extrusionOk="0">
                  <a:moveTo>
                    <a:pt x="2807" y="0"/>
                  </a:moveTo>
                  <a:lnTo>
                    <a:pt x="1759" y="1048"/>
                  </a:lnTo>
                  <a:cubicBezTo>
                    <a:pt x="1" y="2806"/>
                    <a:pt x="1" y="5655"/>
                    <a:pt x="1759" y="7411"/>
                  </a:cubicBezTo>
                  <a:cubicBezTo>
                    <a:pt x="2638" y="8290"/>
                    <a:pt x="3790" y="8729"/>
                    <a:pt x="4942" y="8729"/>
                  </a:cubicBezTo>
                  <a:cubicBezTo>
                    <a:pt x="6093" y="8729"/>
                    <a:pt x="7244" y="8290"/>
                    <a:pt x="8122" y="7411"/>
                  </a:cubicBezTo>
                  <a:lnTo>
                    <a:pt x="9169" y="6366"/>
                  </a:lnTo>
                  <a:lnTo>
                    <a:pt x="2807" y="0"/>
                  </a:lnTo>
                  <a:close/>
                </a:path>
              </a:pathLst>
            </a:custGeom>
            <a:solidFill>
              <a:srgbClr val="FCE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0"/>
            <p:cNvSpPr/>
            <p:nvPr/>
          </p:nvSpPr>
          <p:spPr>
            <a:xfrm>
              <a:off x="310325" y="1653250"/>
              <a:ext cx="255425" cy="244375"/>
            </a:xfrm>
            <a:custGeom>
              <a:avLst/>
              <a:gdLst/>
              <a:ahLst/>
              <a:cxnLst/>
              <a:rect l="l" t="t" r="r" b="b"/>
              <a:pathLst>
                <a:path w="10217" h="9775" extrusionOk="0">
                  <a:moveTo>
                    <a:pt x="8458" y="0"/>
                  </a:moveTo>
                  <a:lnTo>
                    <a:pt x="8458" y="0"/>
                  </a:lnTo>
                  <a:cubicBezTo>
                    <a:pt x="8671" y="213"/>
                    <a:pt x="8804" y="488"/>
                    <a:pt x="8863" y="807"/>
                  </a:cubicBezTo>
                  <a:cubicBezTo>
                    <a:pt x="9070" y="1917"/>
                    <a:pt x="8376" y="3551"/>
                    <a:pt x="7008" y="4916"/>
                  </a:cubicBezTo>
                  <a:lnTo>
                    <a:pt x="4916" y="7009"/>
                  </a:lnTo>
                  <a:cubicBezTo>
                    <a:pt x="3711" y="8216"/>
                    <a:pt x="2295" y="8898"/>
                    <a:pt x="1216" y="8898"/>
                  </a:cubicBezTo>
                  <a:cubicBezTo>
                    <a:pt x="723" y="8898"/>
                    <a:pt x="300" y="8756"/>
                    <a:pt x="0" y="8456"/>
                  </a:cubicBezTo>
                  <a:lnTo>
                    <a:pt x="0" y="8456"/>
                  </a:lnTo>
                  <a:cubicBezTo>
                    <a:pt x="879" y="9335"/>
                    <a:pt x="2031" y="9774"/>
                    <a:pt x="3183" y="9774"/>
                  </a:cubicBezTo>
                  <a:cubicBezTo>
                    <a:pt x="4334" y="9774"/>
                    <a:pt x="5485" y="9335"/>
                    <a:pt x="6363" y="8456"/>
                  </a:cubicBezTo>
                  <a:lnTo>
                    <a:pt x="8458" y="6363"/>
                  </a:lnTo>
                  <a:cubicBezTo>
                    <a:pt x="10217" y="4607"/>
                    <a:pt x="10217" y="1756"/>
                    <a:pt x="8458" y="0"/>
                  </a:cubicBezTo>
                  <a:close/>
                </a:path>
              </a:pathLst>
            </a:custGeom>
            <a:solidFill>
              <a:srgbClr val="D1C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0"/>
            <p:cNvSpPr/>
            <p:nvPr/>
          </p:nvSpPr>
          <p:spPr>
            <a:xfrm>
              <a:off x="322775" y="1666550"/>
              <a:ext cx="191100" cy="187275"/>
            </a:xfrm>
            <a:custGeom>
              <a:avLst/>
              <a:gdLst/>
              <a:ahLst/>
              <a:cxnLst/>
              <a:rect l="l" t="t" r="r" b="b"/>
              <a:pathLst>
                <a:path w="7644" h="7491" extrusionOk="0">
                  <a:moveTo>
                    <a:pt x="379" y="0"/>
                  </a:moveTo>
                  <a:cubicBezTo>
                    <a:pt x="291" y="0"/>
                    <a:pt x="203" y="33"/>
                    <a:pt x="136" y="100"/>
                  </a:cubicBezTo>
                  <a:cubicBezTo>
                    <a:pt x="1" y="236"/>
                    <a:pt x="1" y="451"/>
                    <a:pt x="136" y="587"/>
                  </a:cubicBezTo>
                  <a:lnTo>
                    <a:pt x="6485" y="6938"/>
                  </a:lnTo>
                  <a:lnTo>
                    <a:pt x="6941" y="7391"/>
                  </a:lnTo>
                  <a:cubicBezTo>
                    <a:pt x="7006" y="7456"/>
                    <a:pt x="7094" y="7490"/>
                    <a:pt x="7184" y="7490"/>
                  </a:cubicBezTo>
                  <a:cubicBezTo>
                    <a:pt x="7490" y="7490"/>
                    <a:pt x="7643" y="7122"/>
                    <a:pt x="7425" y="6907"/>
                  </a:cubicBezTo>
                  <a:lnTo>
                    <a:pt x="621" y="100"/>
                  </a:lnTo>
                  <a:cubicBezTo>
                    <a:pt x="554" y="33"/>
                    <a:pt x="466" y="0"/>
                    <a:pt x="379" y="0"/>
                  </a:cubicBezTo>
                  <a:close/>
                </a:path>
              </a:pathLst>
            </a:custGeom>
            <a:solidFill>
              <a:srgbClr val="5C1D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30"/>
          <p:cNvGrpSpPr/>
          <p:nvPr/>
        </p:nvGrpSpPr>
        <p:grpSpPr>
          <a:xfrm>
            <a:off x="4899584" y="1147924"/>
            <a:ext cx="365703" cy="133647"/>
            <a:chOff x="1182100" y="1565525"/>
            <a:chExt cx="456900" cy="166975"/>
          </a:xfrm>
        </p:grpSpPr>
        <p:sp>
          <p:nvSpPr>
            <p:cNvPr id="210" name="Google Shape;210;p30"/>
            <p:cNvSpPr/>
            <p:nvPr/>
          </p:nvSpPr>
          <p:spPr>
            <a:xfrm>
              <a:off x="1427025" y="1565525"/>
              <a:ext cx="13400" cy="46900"/>
            </a:xfrm>
            <a:custGeom>
              <a:avLst/>
              <a:gdLst/>
              <a:ahLst/>
              <a:cxnLst/>
              <a:rect l="l" t="t" r="r" b="b"/>
              <a:pathLst>
                <a:path w="536" h="1876" extrusionOk="0">
                  <a:moveTo>
                    <a:pt x="274" y="1"/>
                  </a:moveTo>
                  <a:cubicBezTo>
                    <a:pt x="271" y="1"/>
                    <a:pt x="267" y="1"/>
                    <a:pt x="264" y="1"/>
                  </a:cubicBezTo>
                  <a:cubicBezTo>
                    <a:pt x="117" y="7"/>
                    <a:pt x="1" y="131"/>
                    <a:pt x="3" y="279"/>
                  </a:cubicBezTo>
                  <a:lnTo>
                    <a:pt x="3" y="1598"/>
                  </a:lnTo>
                  <a:cubicBezTo>
                    <a:pt x="3" y="1745"/>
                    <a:pt x="117" y="1867"/>
                    <a:pt x="264" y="1876"/>
                  </a:cubicBezTo>
                  <a:cubicBezTo>
                    <a:pt x="266" y="1876"/>
                    <a:pt x="267" y="1876"/>
                    <a:pt x="269" y="1876"/>
                  </a:cubicBezTo>
                  <a:cubicBezTo>
                    <a:pt x="414" y="1876"/>
                    <a:pt x="536" y="1758"/>
                    <a:pt x="536" y="1609"/>
                  </a:cubicBezTo>
                  <a:lnTo>
                    <a:pt x="536" y="264"/>
                  </a:lnTo>
                  <a:cubicBezTo>
                    <a:pt x="536" y="121"/>
                    <a:pt x="417" y="1"/>
                    <a:pt x="274" y="1"/>
                  </a:cubicBezTo>
                  <a:close/>
                </a:path>
              </a:pathLst>
            </a:custGeom>
            <a:solidFill>
              <a:srgbClr val="C2B6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0"/>
            <p:cNvSpPr/>
            <p:nvPr/>
          </p:nvSpPr>
          <p:spPr>
            <a:xfrm>
              <a:off x="1391700" y="1603275"/>
              <a:ext cx="113300" cy="46025"/>
            </a:xfrm>
            <a:custGeom>
              <a:avLst/>
              <a:gdLst/>
              <a:ahLst/>
              <a:cxnLst/>
              <a:rect l="l" t="t" r="r" b="b"/>
              <a:pathLst>
                <a:path w="4532" h="1841" extrusionOk="0">
                  <a:moveTo>
                    <a:pt x="1113" y="0"/>
                  </a:moveTo>
                  <a:cubicBezTo>
                    <a:pt x="949" y="0"/>
                    <a:pt x="816" y="133"/>
                    <a:pt x="816" y="298"/>
                  </a:cubicBezTo>
                  <a:lnTo>
                    <a:pt x="816" y="606"/>
                  </a:lnTo>
                  <a:cubicBezTo>
                    <a:pt x="816" y="703"/>
                    <a:pt x="737" y="779"/>
                    <a:pt x="643" y="779"/>
                  </a:cubicBezTo>
                  <a:lnTo>
                    <a:pt x="533" y="779"/>
                  </a:lnTo>
                  <a:cubicBezTo>
                    <a:pt x="238" y="779"/>
                    <a:pt x="1" y="1017"/>
                    <a:pt x="1" y="1311"/>
                  </a:cubicBezTo>
                  <a:lnTo>
                    <a:pt x="1" y="1841"/>
                  </a:lnTo>
                  <a:lnTo>
                    <a:pt x="4531" y="1841"/>
                  </a:lnTo>
                  <a:lnTo>
                    <a:pt x="4531" y="1311"/>
                  </a:lnTo>
                  <a:cubicBezTo>
                    <a:pt x="4531" y="1017"/>
                    <a:pt x="4293" y="779"/>
                    <a:pt x="4002" y="779"/>
                  </a:cubicBezTo>
                  <a:lnTo>
                    <a:pt x="3857" y="779"/>
                  </a:lnTo>
                  <a:cubicBezTo>
                    <a:pt x="3761" y="779"/>
                    <a:pt x="3682" y="703"/>
                    <a:pt x="3682" y="606"/>
                  </a:cubicBezTo>
                  <a:lnTo>
                    <a:pt x="3682" y="298"/>
                  </a:lnTo>
                  <a:cubicBezTo>
                    <a:pt x="3682" y="133"/>
                    <a:pt x="3549" y="0"/>
                    <a:pt x="3384" y="0"/>
                  </a:cubicBezTo>
                  <a:close/>
                </a:path>
              </a:pathLst>
            </a:custGeom>
            <a:solidFill>
              <a:srgbClr val="D1C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0"/>
            <p:cNvSpPr/>
            <p:nvPr/>
          </p:nvSpPr>
          <p:spPr>
            <a:xfrm>
              <a:off x="1455000" y="1603275"/>
              <a:ext cx="50000" cy="46025"/>
            </a:xfrm>
            <a:custGeom>
              <a:avLst/>
              <a:gdLst/>
              <a:ahLst/>
              <a:cxnLst/>
              <a:rect l="l" t="t" r="r" b="b"/>
              <a:pathLst>
                <a:path w="2000" h="1841" extrusionOk="0">
                  <a:moveTo>
                    <a:pt x="0" y="0"/>
                  </a:moveTo>
                  <a:cubicBezTo>
                    <a:pt x="167" y="0"/>
                    <a:pt x="303" y="139"/>
                    <a:pt x="300" y="306"/>
                  </a:cubicBezTo>
                  <a:lnTo>
                    <a:pt x="300" y="612"/>
                  </a:lnTo>
                  <a:cubicBezTo>
                    <a:pt x="300" y="705"/>
                    <a:pt x="377" y="779"/>
                    <a:pt x="467" y="779"/>
                  </a:cubicBezTo>
                  <a:lnTo>
                    <a:pt x="620" y="779"/>
                  </a:lnTo>
                  <a:cubicBezTo>
                    <a:pt x="912" y="779"/>
                    <a:pt x="1150" y="1017"/>
                    <a:pt x="1150" y="1311"/>
                  </a:cubicBezTo>
                  <a:lnTo>
                    <a:pt x="1150" y="1841"/>
                  </a:lnTo>
                  <a:lnTo>
                    <a:pt x="1999" y="1841"/>
                  </a:lnTo>
                  <a:lnTo>
                    <a:pt x="1999" y="1311"/>
                  </a:lnTo>
                  <a:cubicBezTo>
                    <a:pt x="1999" y="1017"/>
                    <a:pt x="1761" y="779"/>
                    <a:pt x="1470" y="779"/>
                  </a:cubicBezTo>
                  <a:lnTo>
                    <a:pt x="1317" y="779"/>
                  </a:lnTo>
                  <a:cubicBezTo>
                    <a:pt x="1226" y="779"/>
                    <a:pt x="1150" y="705"/>
                    <a:pt x="1150" y="612"/>
                  </a:cubicBezTo>
                  <a:lnTo>
                    <a:pt x="1150" y="286"/>
                  </a:lnTo>
                  <a:cubicBezTo>
                    <a:pt x="1150" y="128"/>
                    <a:pt x="1022" y="0"/>
                    <a:pt x="867" y="0"/>
                  </a:cubicBezTo>
                  <a:close/>
                </a:path>
              </a:pathLst>
            </a:custGeom>
            <a:solidFill>
              <a:srgbClr val="C2B6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0"/>
            <p:cNvSpPr/>
            <p:nvPr/>
          </p:nvSpPr>
          <p:spPr>
            <a:xfrm>
              <a:off x="1568950" y="1612125"/>
              <a:ext cx="44925" cy="60200"/>
            </a:xfrm>
            <a:custGeom>
              <a:avLst/>
              <a:gdLst/>
              <a:ahLst/>
              <a:cxnLst/>
              <a:rect l="l" t="t" r="r" b="b"/>
              <a:pathLst>
                <a:path w="1797" h="2408" extrusionOk="0">
                  <a:moveTo>
                    <a:pt x="692" y="0"/>
                  </a:moveTo>
                  <a:cubicBezTo>
                    <a:pt x="613" y="0"/>
                    <a:pt x="545" y="54"/>
                    <a:pt x="528" y="133"/>
                  </a:cubicBezTo>
                  <a:lnTo>
                    <a:pt x="1" y="2407"/>
                  </a:lnTo>
                  <a:lnTo>
                    <a:pt x="1796" y="2407"/>
                  </a:lnTo>
                  <a:lnTo>
                    <a:pt x="1796" y="170"/>
                  </a:lnTo>
                  <a:cubicBezTo>
                    <a:pt x="1796" y="77"/>
                    <a:pt x="1720" y="0"/>
                    <a:pt x="1626" y="0"/>
                  </a:cubicBezTo>
                  <a:close/>
                </a:path>
              </a:pathLst>
            </a:custGeom>
            <a:solidFill>
              <a:srgbClr val="D8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0"/>
            <p:cNvSpPr/>
            <p:nvPr/>
          </p:nvSpPr>
          <p:spPr>
            <a:xfrm>
              <a:off x="1568950" y="1672300"/>
              <a:ext cx="44925" cy="60200"/>
            </a:xfrm>
            <a:custGeom>
              <a:avLst/>
              <a:gdLst/>
              <a:ahLst/>
              <a:cxnLst/>
              <a:rect l="l" t="t" r="r" b="b"/>
              <a:pathLst>
                <a:path w="1797" h="2408" extrusionOk="0">
                  <a:moveTo>
                    <a:pt x="1" y="0"/>
                  </a:moveTo>
                  <a:lnTo>
                    <a:pt x="528" y="2277"/>
                  </a:lnTo>
                  <a:cubicBezTo>
                    <a:pt x="545" y="2353"/>
                    <a:pt x="613" y="2407"/>
                    <a:pt x="692" y="2407"/>
                  </a:cubicBezTo>
                  <a:lnTo>
                    <a:pt x="1626" y="2407"/>
                  </a:lnTo>
                  <a:cubicBezTo>
                    <a:pt x="1720" y="2407"/>
                    <a:pt x="1796" y="2331"/>
                    <a:pt x="1796" y="2237"/>
                  </a:cubicBezTo>
                  <a:lnTo>
                    <a:pt x="1796" y="0"/>
                  </a:lnTo>
                  <a:close/>
                </a:path>
              </a:pathLst>
            </a:custGeom>
            <a:solidFill>
              <a:srgbClr val="D8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0"/>
            <p:cNvSpPr/>
            <p:nvPr/>
          </p:nvSpPr>
          <p:spPr>
            <a:xfrm>
              <a:off x="1596425" y="1612125"/>
              <a:ext cx="17450" cy="60200"/>
            </a:xfrm>
            <a:custGeom>
              <a:avLst/>
              <a:gdLst/>
              <a:ahLst/>
              <a:cxnLst/>
              <a:rect l="l" t="t" r="r" b="b"/>
              <a:pathLst>
                <a:path w="698" h="2408" extrusionOk="0">
                  <a:moveTo>
                    <a:pt x="1" y="0"/>
                  </a:moveTo>
                  <a:cubicBezTo>
                    <a:pt x="91" y="0"/>
                    <a:pt x="168" y="77"/>
                    <a:pt x="165" y="170"/>
                  </a:cubicBezTo>
                  <a:lnTo>
                    <a:pt x="165" y="2407"/>
                  </a:lnTo>
                  <a:lnTo>
                    <a:pt x="697" y="2407"/>
                  </a:lnTo>
                  <a:lnTo>
                    <a:pt x="697" y="170"/>
                  </a:lnTo>
                  <a:cubicBezTo>
                    <a:pt x="697" y="77"/>
                    <a:pt x="621" y="0"/>
                    <a:pt x="527" y="0"/>
                  </a:cubicBezTo>
                  <a:close/>
                </a:path>
              </a:pathLst>
            </a:custGeom>
            <a:solidFill>
              <a:srgbClr val="D1C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0"/>
            <p:cNvSpPr/>
            <p:nvPr/>
          </p:nvSpPr>
          <p:spPr>
            <a:xfrm>
              <a:off x="1596425" y="1672300"/>
              <a:ext cx="17450" cy="60200"/>
            </a:xfrm>
            <a:custGeom>
              <a:avLst/>
              <a:gdLst/>
              <a:ahLst/>
              <a:cxnLst/>
              <a:rect l="l" t="t" r="r" b="b"/>
              <a:pathLst>
                <a:path w="698" h="2408" extrusionOk="0">
                  <a:moveTo>
                    <a:pt x="165" y="0"/>
                  </a:moveTo>
                  <a:lnTo>
                    <a:pt x="165" y="2237"/>
                  </a:lnTo>
                  <a:cubicBezTo>
                    <a:pt x="168" y="2331"/>
                    <a:pt x="91" y="2407"/>
                    <a:pt x="1" y="2407"/>
                  </a:cubicBezTo>
                  <a:lnTo>
                    <a:pt x="527" y="2407"/>
                  </a:lnTo>
                  <a:cubicBezTo>
                    <a:pt x="621" y="2407"/>
                    <a:pt x="697" y="2331"/>
                    <a:pt x="697" y="2237"/>
                  </a:cubicBezTo>
                  <a:lnTo>
                    <a:pt x="697" y="0"/>
                  </a:lnTo>
                  <a:close/>
                </a:path>
              </a:pathLst>
            </a:custGeom>
            <a:solidFill>
              <a:srgbClr val="D1C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0"/>
            <p:cNvSpPr/>
            <p:nvPr/>
          </p:nvSpPr>
          <p:spPr>
            <a:xfrm>
              <a:off x="1565550" y="1596200"/>
              <a:ext cx="70550" cy="18625"/>
            </a:xfrm>
            <a:custGeom>
              <a:avLst/>
              <a:gdLst/>
              <a:ahLst/>
              <a:cxnLst/>
              <a:rect l="l" t="t" r="r" b="b"/>
              <a:pathLst>
                <a:path w="2822" h="745" extrusionOk="0">
                  <a:moveTo>
                    <a:pt x="375" y="0"/>
                  </a:moveTo>
                  <a:cubicBezTo>
                    <a:pt x="168" y="0"/>
                    <a:pt x="1" y="170"/>
                    <a:pt x="4" y="377"/>
                  </a:cubicBezTo>
                  <a:cubicBezTo>
                    <a:pt x="12" y="584"/>
                    <a:pt x="182" y="745"/>
                    <a:pt x="389" y="745"/>
                  </a:cubicBezTo>
                  <a:lnTo>
                    <a:pt x="1380" y="745"/>
                  </a:lnTo>
                  <a:cubicBezTo>
                    <a:pt x="1793" y="745"/>
                    <a:pt x="2201" y="668"/>
                    <a:pt x="2586" y="524"/>
                  </a:cubicBezTo>
                  <a:lnTo>
                    <a:pt x="2733" y="467"/>
                  </a:lnTo>
                  <a:cubicBezTo>
                    <a:pt x="2821" y="433"/>
                    <a:pt x="2821" y="309"/>
                    <a:pt x="2733" y="278"/>
                  </a:cubicBezTo>
                  <a:lnTo>
                    <a:pt x="2592" y="224"/>
                  </a:lnTo>
                  <a:cubicBezTo>
                    <a:pt x="2204" y="77"/>
                    <a:pt x="1791" y="0"/>
                    <a:pt x="1374" y="0"/>
                  </a:cubicBezTo>
                  <a:close/>
                </a:path>
              </a:pathLst>
            </a:custGeom>
            <a:solidFill>
              <a:srgbClr val="D8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0"/>
            <p:cNvSpPr/>
            <p:nvPr/>
          </p:nvSpPr>
          <p:spPr>
            <a:xfrm>
              <a:off x="1565150" y="1598600"/>
              <a:ext cx="73850" cy="16225"/>
            </a:xfrm>
            <a:custGeom>
              <a:avLst/>
              <a:gdLst/>
              <a:ahLst/>
              <a:cxnLst/>
              <a:rect l="l" t="t" r="r" b="b"/>
              <a:pathLst>
                <a:path w="2954" h="649" extrusionOk="0">
                  <a:moveTo>
                    <a:pt x="2404" y="1"/>
                  </a:moveTo>
                  <a:lnTo>
                    <a:pt x="2333" y="26"/>
                  </a:lnTo>
                  <a:cubicBezTo>
                    <a:pt x="1931" y="179"/>
                    <a:pt x="1504" y="258"/>
                    <a:pt x="1073" y="258"/>
                  </a:cubicBezTo>
                  <a:lnTo>
                    <a:pt x="0" y="258"/>
                  </a:lnTo>
                  <a:lnTo>
                    <a:pt x="0" y="272"/>
                  </a:lnTo>
                  <a:cubicBezTo>
                    <a:pt x="0" y="479"/>
                    <a:pt x="167" y="649"/>
                    <a:pt x="377" y="649"/>
                  </a:cubicBezTo>
                  <a:lnTo>
                    <a:pt x="1464" y="649"/>
                  </a:lnTo>
                  <a:cubicBezTo>
                    <a:pt x="1880" y="649"/>
                    <a:pt x="2294" y="572"/>
                    <a:pt x="2682" y="425"/>
                  </a:cubicBezTo>
                  <a:lnTo>
                    <a:pt x="2857" y="360"/>
                  </a:lnTo>
                  <a:cubicBezTo>
                    <a:pt x="2953" y="326"/>
                    <a:pt x="2953" y="193"/>
                    <a:pt x="2860" y="159"/>
                  </a:cubicBezTo>
                  <a:lnTo>
                    <a:pt x="2704" y="100"/>
                  </a:lnTo>
                  <a:cubicBezTo>
                    <a:pt x="2605" y="63"/>
                    <a:pt x="2506" y="29"/>
                    <a:pt x="2404" y="1"/>
                  </a:cubicBezTo>
                  <a:close/>
                </a:path>
              </a:pathLst>
            </a:custGeom>
            <a:solidFill>
              <a:srgbClr val="D1C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0"/>
            <p:cNvSpPr/>
            <p:nvPr/>
          </p:nvSpPr>
          <p:spPr>
            <a:xfrm>
              <a:off x="1182100" y="1642200"/>
              <a:ext cx="453350" cy="78825"/>
            </a:xfrm>
            <a:custGeom>
              <a:avLst/>
              <a:gdLst/>
              <a:ahLst/>
              <a:cxnLst/>
              <a:rect l="l" t="t" r="r" b="b"/>
              <a:pathLst>
                <a:path w="18134" h="3153" extrusionOk="0">
                  <a:moveTo>
                    <a:pt x="1626" y="1"/>
                  </a:moveTo>
                  <a:cubicBezTo>
                    <a:pt x="793" y="1"/>
                    <a:pt x="105" y="649"/>
                    <a:pt x="54" y="1482"/>
                  </a:cubicBezTo>
                  <a:cubicBezTo>
                    <a:pt x="0" y="2391"/>
                    <a:pt x="745" y="3152"/>
                    <a:pt x="1657" y="3152"/>
                  </a:cubicBezTo>
                  <a:lnTo>
                    <a:pt x="14011" y="3152"/>
                  </a:lnTo>
                  <a:cubicBezTo>
                    <a:pt x="14325" y="3152"/>
                    <a:pt x="14640" y="3107"/>
                    <a:pt x="14943" y="3019"/>
                  </a:cubicBezTo>
                  <a:lnTo>
                    <a:pt x="17701" y="2221"/>
                  </a:lnTo>
                  <a:lnTo>
                    <a:pt x="17698" y="2221"/>
                  </a:lnTo>
                  <a:cubicBezTo>
                    <a:pt x="17950" y="2150"/>
                    <a:pt x="18122" y="1923"/>
                    <a:pt x="18128" y="1663"/>
                  </a:cubicBezTo>
                  <a:cubicBezTo>
                    <a:pt x="18134" y="1402"/>
                    <a:pt x="17970" y="1167"/>
                    <a:pt x="17723" y="1085"/>
                  </a:cubicBezTo>
                  <a:lnTo>
                    <a:pt x="15002" y="173"/>
                  </a:lnTo>
                  <a:cubicBezTo>
                    <a:pt x="14659" y="60"/>
                    <a:pt x="14300" y="1"/>
                    <a:pt x="13940" y="1"/>
                  </a:cubicBezTo>
                  <a:close/>
                </a:path>
              </a:pathLst>
            </a:custGeom>
            <a:solidFill>
              <a:srgbClr val="D8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0"/>
            <p:cNvSpPr/>
            <p:nvPr/>
          </p:nvSpPr>
          <p:spPr>
            <a:xfrm>
              <a:off x="1186275" y="1662675"/>
              <a:ext cx="451450" cy="58350"/>
            </a:xfrm>
            <a:custGeom>
              <a:avLst/>
              <a:gdLst/>
              <a:ahLst/>
              <a:cxnLst/>
              <a:rect l="l" t="t" r="r" b="b"/>
              <a:pathLst>
                <a:path w="18058" h="2334" extrusionOk="0">
                  <a:moveTo>
                    <a:pt x="16817" y="0"/>
                  </a:moveTo>
                  <a:cubicBezTo>
                    <a:pt x="16792" y="244"/>
                    <a:pt x="16622" y="445"/>
                    <a:pt x="16390" y="513"/>
                  </a:cubicBezTo>
                  <a:lnTo>
                    <a:pt x="13620" y="1314"/>
                  </a:lnTo>
                  <a:cubicBezTo>
                    <a:pt x="13314" y="1402"/>
                    <a:pt x="13003" y="1447"/>
                    <a:pt x="12686" y="1447"/>
                  </a:cubicBezTo>
                  <a:lnTo>
                    <a:pt x="252" y="1447"/>
                  </a:lnTo>
                  <a:cubicBezTo>
                    <a:pt x="170" y="1447"/>
                    <a:pt x="85" y="1441"/>
                    <a:pt x="0" y="1427"/>
                  </a:cubicBezTo>
                  <a:lnTo>
                    <a:pt x="0" y="1427"/>
                  </a:lnTo>
                  <a:cubicBezTo>
                    <a:pt x="264" y="1979"/>
                    <a:pt x="819" y="2330"/>
                    <a:pt x="1430" y="2333"/>
                  </a:cubicBezTo>
                  <a:lnTo>
                    <a:pt x="13864" y="2333"/>
                  </a:lnTo>
                  <a:cubicBezTo>
                    <a:pt x="14178" y="2333"/>
                    <a:pt x="14492" y="2288"/>
                    <a:pt x="14795" y="2200"/>
                  </a:cubicBezTo>
                  <a:lnTo>
                    <a:pt x="17568" y="1399"/>
                  </a:lnTo>
                  <a:cubicBezTo>
                    <a:pt x="17873" y="1308"/>
                    <a:pt x="18057" y="994"/>
                    <a:pt x="17981" y="683"/>
                  </a:cubicBezTo>
                  <a:cubicBezTo>
                    <a:pt x="17927" y="479"/>
                    <a:pt x="17777" y="317"/>
                    <a:pt x="17579" y="255"/>
                  </a:cubicBezTo>
                  <a:lnTo>
                    <a:pt x="16817" y="0"/>
                  </a:lnTo>
                  <a:close/>
                </a:path>
              </a:pathLst>
            </a:custGeom>
            <a:solidFill>
              <a:srgbClr val="D1C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0"/>
            <p:cNvSpPr/>
            <p:nvPr/>
          </p:nvSpPr>
          <p:spPr>
            <a:xfrm>
              <a:off x="1218475" y="1665200"/>
              <a:ext cx="28425" cy="13350"/>
            </a:xfrm>
            <a:custGeom>
              <a:avLst/>
              <a:gdLst/>
              <a:ahLst/>
              <a:cxnLst/>
              <a:rect l="l" t="t" r="r" b="b"/>
              <a:pathLst>
                <a:path w="1137" h="534" extrusionOk="0">
                  <a:moveTo>
                    <a:pt x="861" y="1"/>
                  </a:moveTo>
                  <a:cubicBezTo>
                    <a:pt x="859" y="1"/>
                    <a:pt x="858" y="1"/>
                    <a:pt x="856" y="1"/>
                  </a:cubicBezTo>
                  <a:lnTo>
                    <a:pt x="284" y="1"/>
                  </a:lnTo>
                  <a:cubicBezTo>
                    <a:pt x="125" y="1"/>
                    <a:pt x="1" y="140"/>
                    <a:pt x="21" y="298"/>
                  </a:cubicBezTo>
                  <a:cubicBezTo>
                    <a:pt x="40" y="434"/>
                    <a:pt x="159" y="533"/>
                    <a:pt x="295" y="533"/>
                  </a:cubicBezTo>
                  <a:lnTo>
                    <a:pt x="867" y="533"/>
                  </a:lnTo>
                  <a:cubicBezTo>
                    <a:pt x="1017" y="533"/>
                    <a:pt x="1136" y="409"/>
                    <a:pt x="1133" y="259"/>
                  </a:cubicBezTo>
                  <a:cubicBezTo>
                    <a:pt x="1125" y="116"/>
                    <a:pt x="1006" y="1"/>
                    <a:pt x="861" y="1"/>
                  </a:cubicBezTo>
                  <a:close/>
                </a:path>
              </a:pathLst>
            </a:custGeom>
            <a:solidFill>
              <a:srgbClr val="5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0"/>
            <p:cNvSpPr/>
            <p:nvPr/>
          </p:nvSpPr>
          <p:spPr>
            <a:xfrm>
              <a:off x="1260175" y="1665200"/>
              <a:ext cx="28050" cy="13350"/>
            </a:xfrm>
            <a:custGeom>
              <a:avLst/>
              <a:gdLst/>
              <a:ahLst/>
              <a:cxnLst/>
              <a:rect l="l" t="t" r="r" b="b"/>
              <a:pathLst>
                <a:path w="1122" h="534" extrusionOk="0">
                  <a:moveTo>
                    <a:pt x="847" y="1"/>
                  </a:moveTo>
                  <a:cubicBezTo>
                    <a:pt x="845" y="1"/>
                    <a:pt x="843" y="1"/>
                    <a:pt x="841" y="1"/>
                  </a:cubicBezTo>
                  <a:lnTo>
                    <a:pt x="270" y="1"/>
                  </a:lnTo>
                  <a:cubicBezTo>
                    <a:pt x="119" y="1"/>
                    <a:pt x="1" y="123"/>
                    <a:pt x="3" y="273"/>
                  </a:cubicBezTo>
                  <a:cubicBezTo>
                    <a:pt x="12" y="420"/>
                    <a:pt x="136" y="533"/>
                    <a:pt x="284" y="533"/>
                  </a:cubicBezTo>
                  <a:lnTo>
                    <a:pt x="853" y="533"/>
                  </a:lnTo>
                  <a:cubicBezTo>
                    <a:pt x="1003" y="533"/>
                    <a:pt x="1122" y="409"/>
                    <a:pt x="1119" y="259"/>
                  </a:cubicBezTo>
                  <a:cubicBezTo>
                    <a:pt x="1111" y="116"/>
                    <a:pt x="992" y="1"/>
                    <a:pt x="847" y="1"/>
                  </a:cubicBezTo>
                  <a:close/>
                </a:path>
              </a:pathLst>
            </a:custGeom>
            <a:solidFill>
              <a:srgbClr val="5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0"/>
            <p:cNvSpPr/>
            <p:nvPr/>
          </p:nvSpPr>
          <p:spPr>
            <a:xfrm>
              <a:off x="1301225" y="1665200"/>
              <a:ext cx="28425" cy="13350"/>
            </a:xfrm>
            <a:custGeom>
              <a:avLst/>
              <a:gdLst/>
              <a:ahLst/>
              <a:cxnLst/>
              <a:rect l="l" t="t" r="r" b="b"/>
              <a:pathLst>
                <a:path w="1137" h="534" extrusionOk="0">
                  <a:moveTo>
                    <a:pt x="861" y="1"/>
                  </a:moveTo>
                  <a:cubicBezTo>
                    <a:pt x="859" y="1"/>
                    <a:pt x="858" y="1"/>
                    <a:pt x="856" y="1"/>
                  </a:cubicBezTo>
                  <a:lnTo>
                    <a:pt x="284" y="1"/>
                  </a:lnTo>
                  <a:cubicBezTo>
                    <a:pt x="125" y="1"/>
                    <a:pt x="1" y="140"/>
                    <a:pt x="21" y="298"/>
                  </a:cubicBezTo>
                  <a:cubicBezTo>
                    <a:pt x="40" y="434"/>
                    <a:pt x="159" y="533"/>
                    <a:pt x="295" y="533"/>
                  </a:cubicBezTo>
                  <a:lnTo>
                    <a:pt x="867" y="533"/>
                  </a:lnTo>
                  <a:cubicBezTo>
                    <a:pt x="1017" y="533"/>
                    <a:pt x="1136" y="409"/>
                    <a:pt x="1133" y="259"/>
                  </a:cubicBezTo>
                  <a:cubicBezTo>
                    <a:pt x="1125" y="116"/>
                    <a:pt x="1006" y="1"/>
                    <a:pt x="861" y="1"/>
                  </a:cubicBezTo>
                  <a:close/>
                </a:path>
              </a:pathLst>
            </a:custGeom>
            <a:solidFill>
              <a:srgbClr val="5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0"/>
            <p:cNvSpPr/>
            <p:nvPr/>
          </p:nvSpPr>
          <p:spPr>
            <a:xfrm>
              <a:off x="1342650" y="1665200"/>
              <a:ext cx="28400" cy="13350"/>
            </a:xfrm>
            <a:custGeom>
              <a:avLst/>
              <a:gdLst/>
              <a:ahLst/>
              <a:cxnLst/>
              <a:rect l="l" t="t" r="r" b="b"/>
              <a:pathLst>
                <a:path w="1136" h="534" extrusionOk="0">
                  <a:moveTo>
                    <a:pt x="861" y="1"/>
                  </a:moveTo>
                  <a:cubicBezTo>
                    <a:pt x="859" y="1"/>
                    <a:pt x="857" y="1"/>
                    <a:pt x="855" y="1"/>
                  </a:cubicBezTo>
                  <a:lnTo>
                    <a:pt x="283" y="1"/>
                  </a:lnTo>
                  <a:cubicBezTo>
                    <a:pt x="125" y="1"/>
                    <a:pt x="0" y="140"/>
                    <a:pt x="20" y="298"/>
                  </a:cubicBezTo>
                  <a:cubicBezTo>
                    <a:pt x="40" y="434"/>
                    <a:pt x="156" y="533"/>
                    <a:pt x="295" y="533"/>
                  </a:cubicBezTo>
                  <a:lnTo>
                    <a:pt x="867" y="533"/>
                  </a:lnTo>
                  <a:cubicBezTo>
                    <a:pt x="1017" y="533"/>
                    <a:pt x="1136" y="409"/>
                    <a:pt x="1133" y="259"/>
                  </a:cubicBezTo>
                  <a:cubicBezTo>
                    <a:pt x="1125" y="116"/>
                    <a:pt x="1006" y="1"/>
                    <a:pt x="861" y="1"/>
                  </a:cubicBezTo>
                  <a:close/>
                </a:path>
              </a:pathLst>
            </a:custGeom>
            <a:solidFill>
              <a:srgbClr val="5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30"/>
          <p:cNvGrpSpPr/>
          <p:nvPr/>
        </p:nvGrpSpPr>
        <p:grpSpPr>
          <a:xfrm>
            <a:off x="7454953" y="984279"/>
            <a:ext cx="195897" cy="381193"/>
            <a:chOff x="2373350" y="1408600"/>
            <a:chExt cx="232850" cy="453100"/>
          </a:xfrm>
        </p:grpSpPr>
        <p:sp>
          <p:nvSpPr>
            <p:cNvPr id="226" name="Google Shape;226;p30"/>
            <p:cNvSpPr/>
            <p:nvPr/>
          </p:nvSpPr>
          <p:spPr>
            <a:xfrm>
              <a:off x="2480025" y="1600650"/>
              <a:ext cx="19500" cy="70825"/>
            </a:xfrm>
            <a:custGeom>
              <a:avLst/>
              <a:gdLst/>
              <a:ahLst/>
              <a:cxnLst/>
              <a:rect l="l" t="t" r="r" b="b"/>
              <a:pathLst>
                <a:path w="780" h="2833" extrusionOk="0">
                  <a:moveTo>
                    <a:pt x="0" y="1"/>
                  </a:moveTo>
                  <a:lnTo>
                    <a:pt x="0" y="2832"/>
                  </a:lnTo>
                  <a:lnTo>
                    <a:pt x="779" y="2832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rgbClr val="ABA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0"/>
            <p:cNvSpPr/>
            <p:nvPr/>
          </p:nvSpPr>
          <p:spPr>
            <a:xfrm>
              <a:off x="2373350" y="1644675"/>
              <a:ext cx="232850" cy="217025"/>
            </a:xfrm>
            <a:custGeom>
              <a:avLst/>
              <a:gdLst/>
              <a:ahLst/>
              <a:cxnLst/>
              <a:rect l="l" t="t" r="r" b="b"/>
              <a:pathLst>
                <a:path w="9314" h="8681" extrusionOk="0">
                  <a:moveTo>
                    <a:pt x="4657" y="0"/>
                  </a:moveTo>
                  <a:cubicBezTo>
                    <a:pt x="4517" y="0"/>
                    <a:pt x="4378" y="73"/>
                    <a:pt x="4307" y="219"/>
                  </a:cubicBezTo>
                  <a:lnTo>
                    <a:pt x="3115" y="2634"/>
                  </a:lnTo>
                  <a:lnTo>
                    <a:pt x="451" y="3022"/>
                  </a:lnTo>
                  <a:cubicBezTo>
                    <a:pt x="128" y="3065"/>
                    <a:pt x="0" y="3464"/>
                    <a:pt x="232" y="3688"/>
                  </a:cubicBezTo>
                  <a:lnTo>
                    <a:pt x="2164" y="5568"/>
                  </a:lnTo>
                  <a:lnTo>
                    <a:pt x="1708" y="8224"/>
                  </a:lnTo>
                  <a:cubicBezTo>
                    <a:pt x="1661" y="8474"/>
                    <a:pt x="1861" y="8681"/>
                    <a:pt x="2090" y="8681"/>
                  </a:cubicBezTo>
                  <a:cubicBezTo>
                    <a:pt x="2151" y="8681"/>
                    <a:pt x="2214" y="8666"/>
                    <a:pt x="2274" y="8634"/>
                  </a:cubicBezTo>
                  <a:lnTo>
                    <a:pt x="4658" y="7383"/>
                  </a:lnTo>
                  <a:lnTo>
                    <a:pt x="7040" y="8634"/>
                  </a:lnTo>
                  <a:cubicBezTo>
                    <a:pt x="7100" y="8666"/>
                    <a:pt x="7163" y="8681"/>
                    <a:pt x="7223" y="8681"/>
                  </a:cubicBezTo>
                  <a:cubicBezTo>
                    <a:pt x="7451" y="8681"/>
                    <a:pt x="7651" y="8474"/>
                    <a:pt x="7606" y="8224"/>
                  </a:cubicBezTo>
                  <a:lnTo>
                    <a:pt x="7153" y="5568"/>
                  </a:lnTo>
                  <a:lnTo>
                    <a:pt x="9078" y="3688"/>
                  </a:lnTo>
                  <a:cubicBezTo>
                    <a:pt x="9313" y="3461"/>
                    <a:pt x="9183" y="3065"/>
                    <a:pt x="8863" y="3022"/>
                  </a:cubicBezTo>
                  <a:lnTo>
                    <a:pt x="6199" y="2634"/>
                  </a:lnTo>
                  <a:lnTo>
                    <a:pt x="5009" y="219"/>
                  </a:lnTo>
                  <a:cubicBezTo>
                    <a:pt x="4937" y="73"/>
                    <a:pt x="4797" y="0"/>
                    <a:pt x="4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0"/>
            <p:cNvSpPr/>
            <p:nvPr/>
          </p:nvSpPr>
          <p:spPr>
            <a:xfrm>
              <a:off x="2422475" y="1692900"/>
              <a:ext cx="134525" cy="127925"/>
            </a:xfrm>
            <a:custGeom>
              <a:avLst/>
              <a:gdLst/>
              <a:ahLst/>
              <a:cxnLst/>
              <a:rect l="l" t="t" r="r" b="b"/>
              <a:pathLst>
                <a:path w="5381" h="5117" extrusionOk="0">
                  <a:moveTo>
                    <a:pt x="2690" y="0"/>
                  </a:moveTo>
                  <a:lnTo>
                    <a:pt x="1861" y="1685"/>
                  </a:lnTo>
                  <a:lnTo>
                    <a:pt x="0" y="1954"/>
                  </a:lnTo>
                  <a:lnTo>
                    <a:pt x="1345" y="3265"/>
                  </a:lnTo>
                  <a:lnTo>
                    <a:pt x="1028" y="5117"/>
                  </a:lnTo>
                  <a:lnTo>
                    <a:pt x="2690" y="4242"/>
                  </a:lnTo>
                  <a:lnTo>
                    <a:pt x="4353" y="5117"/>
                  </a:lnTo>
                  <a:lnTo>
                    <a:pt x="4035" y="3265"/>
                  </a:lnTo>
                  <a:lnTo>
                    <a:pt x="5380" y="1954"/>
                  </a:lnTo>
                  <a:lnTo>
                    <a:pt x="3523" y="1685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0"/>
            <p:cNvSpPr/>
            <p:nvPr/>
          </p:nvSpPr>
          <p:spPr>
            <a:xfrm>
              <a:off x="2388850" y="1408600"/>
              <a:ext cx="32800" cy="185075"/>
            </a:xfrm>
            <a:custGeom>
              <a:avLst/>
              <a:gdLst/>
              <a:ahLst/>
              <a:cxnLst/>
              <a:rect l="l" t="t" r="r" b="b"/>
              <a:pathLst>
                <a:path w="1312" h="7403" extrusionOk="0">
                  <a:moveTo>
                    <a:pt x="0" y="1"/>
                  </a:moveTo>
                  <a:lnTo>
                    <a:pt x="0" y="6672"/>
                  </a:lnTo>
                  <a:lnTo>
                    <a:pt x="986" y="7218"/>
                  </a:lnTo>
                  <a:lnTo>
                    <a:pt x="1311" y="7402"/>
                  </a:lnTo>
                  <a:lnTo>
                    <a:pt x="1311" y="1"/>
                  </a:lnTo>
                  <a:close/>
                </a:path>
              </a:pathLst>
            </a:custGeom>
            <a:solidFill>
              <a:srgbClr val="8D2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0"/>
            <p:cNvSpPr/>
            <p:nvPr/>
          </p:nvSpPr>
          <p:spPr>
            <a:xfrm>
              <a:off x="2557900" y="1408600"/>
              <a:ext cx="32725" cy="185075"/>
            </a:xfrm>
            <a:custGeom>
              <a:avLst/>
              <a:gdLst/>
              <a:ahLst/>
              <a:cxnLst/>
              <a:rect l="l" t="t" r="r" b="b"/>
              <a:pathLst>
                <a:path w="1309" h="7403" extrusionOk="0">
                  <a:moveTo>
                    <a:pt x="0" y="1"/>
                  </a:moveTo>
                  <a:lnTo>
                    <a:pt x="0" y="7402"/>
                  </a:lnTo>
                  <a:lnTo>
                    <a:pt x="326" y="7218"/>
                  </a:lnTo>
                  <a:lnTo>
                    <a:pt x="1308" y="6672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8D2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0"/>
            <p:cNvSpPr/>
            <p:nvPr/>
          </p:nvSpPr>
          <p:spPr>
            <a:xfrm>
              <a:off x="2420700" y="1408600"/>
              <a:ext cx="137225" cy="223875"/>
            </a:xfrm>
            <a:custGeom>
              <a:avLst/>
              <a:gdLst/>
              <a:ahLst/>
              <a:cxnLst/>
              <a:rect l="l" t="t" r="r" b="b"/>
              <a:pathLst>
                <a:path w="5489" h="8955" extrusionOk="0">
                  <a:moveTo>
                    <a:pt x="1" y="1"/>
                  </a:moveTo>
                  <a:lnTo>
                    <a:pt x="1" y="7402"/>
                  </a:lnTo>
                  <a:lnTo>
                    <a:pt x="323" y="7584"/>
                  </a:lnTo>
                  <a:lnTo>
                    <a:pt x="2744" y="8954"/>
                  </a:lnTo>
                  <a:lnTo>
                    <a:pt x="5165" y="7584"/>
                  </a:lnTo>
                  <a:lnTo>
                    <a:pt x="5488" y="7402"/>
                  </a:lnTo>
                  <a:lnTo>
                    <a:pt x="54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0"/>
            <p:cNvSpPr/>
            <p:nvPr/>
          </p:nvSpPr>
          <p:spPr>
            <a:xfrm>
              <a:off x="2549900" y="1408600"/>
              <a:ext cx="15950" cy="189600"/>
            </a:xfrm>
            <a:custGeom>
              <a:avLst/>
              <a:gdLst/>
              <a:ahLst/>
              <a:cxnLst/>
              <a:rect l="l" t="t" r="r" b="b"/>
              <a:pathLst>
                <a:path w="638" h="7584" extrusionOk="0">
                  <a:moveTo>
                    <a:pt x="0" y="1"/>
                  </a:moveTo>
                  <a:lnTo>
                    <a:pt x="0" y="7584"/>
                  </a:lnTo>
                  <a:lnTo>
                    <a:pt x="320" y="7402"/>
                  </a:lnTo>
                  <a:lnTo>
                    <a:pt x="637" y="7218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CF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0"/>
            <p:cNvSpPr/>
            <p:nvPr/>
          </p:nvSpPr>
          <p:spPr>
            <a:xfrm>
              <a:off x="2412775" y="1408600"/>
              <a:ext cx="15950" cy="189600"/>
            </a:xfrm>
            <a:custGeom>
              <a:avLst/>
              <a:gdLst/>
              <a:ahLst/>
              <a:cxnLst/>
              <a:rect l="l" t="t" r="r" b="b"/>
              <a:pathLst>
                <a:path w="638" h="7584" extrusionOk="0">
                  <a:moveTo>
                    <a:pt x="0" y="1"/>
                  </a:moveTo>
                  <a:lnTo>
                    <a:pt x="0" y="7218"/>
                  </a:lnTo>
                  <a:lnTo>
                    <a:pt x="318" y="7402"/>
                  </a:lnTo>
                  <a:lnTo>
                    <a:pt x="638" y="7584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CF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30"/>
          <p:cNvGrpSpPr/>
          <p:nvPr/>
        </p:nvGrpSpPr>
        <p:grpSpPr>
          <a:xfrm>
            <a:off x="4931583" y="2975223"/>
            <a:ext cx="392387" cy="314779"/>
            <a:chOff x="4288075" y="3425250"/>
            <a:chExt cx="458075" cy="367475"/>
          </a:xfrm>
        </p:grpSpPr>
        <p:sp>
          <p:nvSpPr>
            <p:cNvPr id="235" name="Google Shape;235;p30"/>
            <p:cNvSpPr/>
            <p:nvPr/>
          </p:nvSpPr>
          <p:spPr>
            <a:xfrm>
              <a:off x="4701200" y="3704875"/>
              <a:ext cx="44950" cy="43825"/>
            </a:xfrm>
            <a:custGeom>
              <a:avLst/>
              <a:gdLst/>
              <a:ahLst/>
              <a:cxnLst/>
              <a:rect l="l" t="t" r="r" b="b"/>
              <a:pathLst>
                <a:path w="1798" h="1753" extrusionOk="0">
                  <a:moveTo>
                    <a:pt x="0" y="0"/>
                  </a:moveTo>
                  <a:lnTo>
                    <a:pt x="1207" y="1629"/>
                  </a:lnTo>
                  <a:cubicBezTo>
                    <a:pt x="1270" y="1715"/>
                    <a:pt x="1357" y="1752"/>
                    <a:pt x="1443" y="1752"/>
                  </a:cubicBezTo>
                  <a:cubicBezTo>
                    <a:pt x="1622" y="1752"/>
                    <a:pt x="1797" y="1590"/>
                    <a:pt x="1742" y="1374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9C9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0"/>
            <p:cNvSpPr/>
            <p:nvPr/>
          </p:nvSpPr>
          <p:spPr>
            <a:xfrm>
              <a:off x="4721025" y="3704875"/>
              <a:ext cx="25100" cy="43825"/>
            </a:xfrm>
            <a:custGeom>
              <a:avLst/>
              <a:gdLst/>
              <a:ahLst/>
              <a:cxnLst/>
              <a:rect l="l" t="t" r="r" b="b"/>
              <a:pathLst>
                <a:path w="1004" h="1753" extrusionOk="0">
                  <a:moveTo>
                    <a:pt x="0" y="0"/>
                  </a:moveTo>
                  <a:lnTo>
                    <a:pt x="357" y="1374"/>
                  </a:lnTo>
                  <a:cubicBezTo>
                    <a:pt x="371" y="1430"/>
                    <a:pt x="371" y="1490"/>
                    <a:pt x="351" y="1547"/>
                  </a:cubicBezTo>
                  <a:lnTo>
                    <a:pt x="414" y="1629"/>
                  </a:lnTo>
                  <a:cubicBezTo>
                    <a:pt x="477" y="1715"/>
                    <a:pt x="564" y="1752"/>
                    <a:pt x="650" y="1752"/>
                  </a:cubicBezTo>
                  <a:cubicBezTo>
                    <a:pt x="829" y="1752"/>
                    <a:pt x="1003" y="1590"/>
                    <a:pt x="946" y="1374"/>
                  </a:cubicBezTo>
                  <a:lnTo>
                    <a:pt x="592" y="0"/>
                  </a:ln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0"/>
            <p:cNvSpPr/>
            <p:nvPr/>
          </p:nvSpPr>
          <p:spPr>
            <a:xfrm>
              <a:off x="4486625" y="3446500"/>
              <a:ext cx="28000" cy="60425"/>
            </a:xfrm>
            <a:custGeom>
              <a:avLst/>
              <a:gdLst/>
              <a:ahLst/>
              <a:cxnLst/>
              <a:rect l="l" t="t" r="r" b="b"/>
              <a:pathLst>
                <a:path w="1120" h="2417" extrusionOk="0">
                  <a:moveTo>
                    <a:pt x="278" y="0"/>
                  </a:moveTo>
                  <a:cubicBezTo>
                    <a:pt x="125" y="0"/>
                    <a:pt x="1" y="125"/>
                    <a:pt x="1" y="278"/>
                  </a:cubicBezTo>
                  <a:lnTo>
                    <a:pt x="1" y="2175"/>
                  </a:lnTo>
                  <a:cubicBezTo>
                    <a:pt x="1" y="2254"/>
                    <a:pt x="40" y="2328"/>
                    <a:pt x="108" y="2370"/>
                  </a:cubicBezTo>
                  <a:cubicBezTo>
                    <a:pt x="161" y="2402"/>
                    <a:pt x="215" y="2416"/>
                    <a:pt x="265" y="2416"/>
                  </a:cubicBezTo>
                  <a:cubicBezTo>
                    <a:pt x="412" y="2416"/>
                    <a:pt x="533" y="2297"/>
                    <a:pt x="533" y="2149"/>
                  </a:cubicBezTo>
                  <a:lnTo>
                    <a:pt x="533" y="533"/>
                  </a:lnTo>
                  <a:lnTo>
                    <a:pt x="774" y="533"/>
                  </a:lnTo>
                  <a:cubicBezTo>
                    <a:pt x="972" y="533"/>
                    <a:pt x="1119" y="315"/>
                    <a:pt x="995" y="108"/>
                  </a:cubicBezTo>
                  <a:cubicBezTo>
                    <a:pt x="952" y="40"/>
                    <a:pt x="879" y="0"/>
                    <a:pt x="799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0"/>
            <p:cNvSpPr/>
            <p:nvPr/>
          </p:nvSpPr>
          <p:spPr>
            <a:xfrm>
              <a:off x="4592325" y="3695250"/>
              <a:ext cx="101175" cy="97375"/>
            </a:xfrm>
            <a:custGeom>
              <a:avLst/>
              <a:gdLst/>
              <a:ahLst/>
              <a:cxnLst/>
              <a:rect l="l" t="t" r="r" b="b"/>
              <a:pathLst>
                <a:path w="4047" h="3895" extrusionOk="0">
                  <a:moveTo>
                    <a:pt x="2101" y="0"/>
                  </a:moveTo>
                  <a:cubicBezTo>
                    <a:pt x="1314" y="0"/>
                    <a:pt x="603" y="476"/>
                    <a:pt x="303" y="1204"/>
                  </a:cubicBezTo>
                  <a:cubicBezTo>
                    <a:pt x="0" y="1932"/>
                    <a:pt x="167" y="2767"/>
                    <a:pt x="725" y="3325"/>
                  </a:cubicBezTo>
                  <a:cubicBezTo>
                    <a:pt x="1096" y="3698"/>
                    <a:pt x="1594" y="3895"/>
                    <a:pt x="2100" y="3895"/>
                  </a:cubicBezTo>
                  <a:cubicBezTo>
                    <a:pt x="2351" y="3895"/>
                    <a:pt x="2605" y="3846"/>
                    <a:pt x="2846" y="3747"/>
                  </a:cubicBezTo>
                  <a:cubicBezTo>
                    <a:pt x="3574" y="3446"/>
                    <a:pt x="4047" y="2736"/>
                    <a:pt x="4047" y="1949"/>
                  </a:cubicBezTo>
                  <a:cubicBezTo>
                    <a:pt x="4047" y="873"/>
                    <a:pt x="3175" y="0"/>
                    <a:pt x="2101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0"/>
            <p:cNvSpPr/>
            <p:nvPr/>
          </p:nvSpPr>
          <p:spPr>
            <a:xfrm>
              <a:off x="4602725" y="3707500"/>
              <a:ext cx="96950" cy="85225"/>
            </a:xfrm>
            <a:custGeom>
              <a:avLst/>
              <a:gdLst/>
              <a:ahLst/>
              <a:cxnLst/>
              <a:rect l="l" t="t" r="r" b="b"/>
              <a:pathLst>
                <a:path w="3878" h="3409" extrusionOk="0">
                  <a:moveTo>
                    <a:pt x="2974" y="0"/>
                  </a:moveTo>
                  <a:lnTo>
                    <a:pt x="2974" y="0"/>
                  </a:lnTo>
                  <a:cubicBezTo>
                    <a:pt x="3449" y="827"/>
                    <a:pt x="3257" y="1875"/>
                    <a:pt x="2521" y="2478"/>
                  </a:cubicBezTo>
                  <a:cubicBezTo>
                    <a:pt x="2161" y="2771"/>
                    <a:pt x="1724" y="2917"/>
                    <a:pt x="1288" y="2917"/>
                  </a:cubicBezTo>
                  <a:cubicBezTo>
                    <a:pt x="828" y="2917"/>
                    <a:pt x="368" y="2755"/>
                    <a:pt x="1" y="2433"/>
                  </a:cubicBezTo>
                  <a:lnTo>
                    <a:pt x="1" y="2433"/>
                  </a:lnTo>
                  <a:cubicBezTo>
                    <a:pt x="366" y="3066"/>
                    <a:pt x="1023" y="3409"/>
                    <a:pt x="1691" y="3409"/>
                  </a:cubicBezTo>
                  <a:cubicBezTo>
                    <a:pt x="2122" y="3409"/>
                    <a:pt x="2558" y="3266"/>
                    <a:pt x="2923" y="2968"/>
                  </a:cubicBezTo>
                  <a:cubicBezTo>
                    <a:pt x="3852" y="2209"/>
                    <a:pt x="3877" y="793"/>
                    <a:pt x="2974" y="0"/>
                  </a:cubicBezTo>
                  <a:close/>
                </a:path>
              </a:pathLst>
            </a:custGeom>
            <a:solidFill>
              <a:srgbClr val="44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0"/>
            <p:cNvSpPr/>
            <p:nvPr/>
          </p:nvSpPr>
          <p:spPr>
            <a:xfrm>
              <a:off x="4521825" y="3682225"/>
              <a:ext cx="142650" cy="78675"/>
            </a:xfrm>
            <a:custGeom>
              <a:avLst/>
              <a:gdLst/>
              <a:ahLst/>
              <a:cxnLst/>
              <a:rect l="l" t="t" r="r" b="b"/>
              <a:pathLst>
                <a:path w="5706" h="3147" extrusionOk="0">
                  <a:moveTo>
                    <a:pt x="496" y="0"/>
                  </a:moveTo>
                  <a:lnTo>
                    <a:pt x="0" y="1277"/>
                  </a:lnTo>
                  <a:lnTo>
                    <a:pt x="4695" y="3101"/>
                  </a:lnTo>
                  <a:cubicBezTo>
                    <a:pt x="4774" y="3132"/>
                    <a:pt x="4855" y="3146"/>
                    <a:pt x="4936" y="3146"/>
                  </a:cubicBezTo>
                  <a:cubicBezTo>
                    <a:pt x="5202" y="3146"/>
                    <a:pt x="5453" y="2985"/>
                    <a:pt x="5556" y="2722"/>
                  </a:cubicBezTo>
                  <a:lnTo>
                    <a:pt x="5573" y="2685"/>
                  </a:lnTo>
                  <a:cubicBezTo>
                    <a:pt x="5706" y="2342"/>
                    <a:pt x="5536" y="1957"/>
                    <a:pt x="5190" y="1824"/>
                  </a:cubicBezTo>
                  <a:lnTo>
                    <a:pt x="496" y="0"/>
                  </a:lnTo>
                  <a:close/>
                </a:path>
              </a:pathLst>
            </a:custGeom>
            <a:solidFill>
              <a:srgbClr val="9C9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0"/>
            <p:cNvSpPr/>
            <p:nvPr/>
          </p:nvSpPr>
          <p:spPr>
            <a:xfrm>
              <a:off x="4521825" y="3703025"/>
              <a:ext cx="142300" cy="57675"/>
            </a:xfrm>
            <a:custGeom>
              <a:avLst/>
              <a:gdLst/>
              <a:ahLst/>
              <a:cxnLst/>
              <a:rect l="l" t="t" r="r" b="b"/>
              <a:pathLst>
                <a:path w="5692" h="2307" extrusionOk="0">
                  <a:moveTo>
                    <a:pt x="173" y="1"/>
                  </a:moveTo>
                  <a:lnTo>
                    <a:pt x="0" y="445"/>
                  </a:lnTo>
                  <a:lnTo>
                    <a:pt x="4678" y="2263"/>
                  </a:lnTo>
                  <a:cubicBezTo>
                    <a:pt x="4756" y="2292"/>
                    <a:pt x="4837" y="2306"/>
                    <a:pt x="4916" y="2306"/>
                  </a:cubicBezTo>
                  <a:cubicBezTo>
                    <a:pt x="5192" y="2306"/>
                    <a:pt x="5452" y="2139"/>
                    <a:pt x="5556" y="1867"/>
                  </a:cubicBezTo>
                  <a:cubicBezTo>
                    <a:pt x="5692" y="1519"/>
                    <a:pt x="5522" y="1122"/>
                    <a:pt x="5173" y="983"/>
                  </a:cubicBezTo>
                  <a:lnTo>
                    <a:pt x="4774" y="828"/>
                  </a:lnTo>
                  <a:cubicBezTo>
                    <a:pt x="4768" y="898"/>
                    <a:pt x="4754" y="969"/>
                    <a:pt x="4729" y="1034"/>
                  </a:cubicBezTo>
                  <a:cubicBezTo>
                    <a:pt x="4622" y="1306"/>
                    <a:pt x="4364" y="1473"/>
                    <a:pt x="4090" y="1473"/>
                  </a:cubicBezTo>
                  <a:cubicBezTo>
                    <a:pt x="4007" y="1473"/>
                    <a:pt x="3922" y="1457"/>
                    <a:pt x="3840" y="1425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0"/>
            <p:cNvSpPr/>
            <p:nvPr/>
          </p:nvSpPr>
          <p:spPr>
            <a:xfrm>
              <a:off x="4288075" y="3695250"/>
              <a:ext cx="101175" cy="97375"/>
            </a:xfrm>
            <a:custGeom>
              <a:avLst/>
              <a:gdLst/>
              <a:ahLst/>
              <a:cxnLst/>
              <a:rect l="l" t="t" r="r" b="b"/>
              <a:pathLst>
                <a:path w="4047" h="3895" extrusionOk="0">
                  <a:moveTo>
                    <a:pt x="2098" y="0"/>
                  </a:moveTo>
                  <a:cubicBezTo>
                    <a:pt x="1311" y="0"/>
                    <a:pt x="600" y="476"/>
                    <a:pt x="300" y="1204"/>
                  </a:cubicBezTo>
                  <a:cubicBezTo>
                    <a:pt x="0" y="1932"/>
                    <a:pt x="167" y="2767"/>
                    <a:pt x="722" y="3325"/>
                  </a:cubicBezTo>
                  <a:cubicBezTo>
                    <a:pt x="1095" y="3698"/>
                    <a:pt x="1592" y="3895"/>
                    <a:pt x="2098" y="3895"/>
                  </a:cubicBezTo>
                  <a:cubicBezTo>
                    <a:pt x="2349" y="3895"/>
                    <a:pt x="2602" y="3846"/>
                    <a:pt x="2843" y="3747"/>
                  </a:cubicBezTo>
                  <a:cubicBezTo>
                    <a:pt x="3571" y="3446"/>
                    <a:pt x="4047" y="2736"/>
                    <a:pt x="4047" y="1949"/>
                  </a:cubicBezTo>
                  <a:cubicBezTo>
                    <a:pt x="4047" y="873"/>
                    <a:pt x="3174" y="0"/>
                    <a:pt x="2098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0"/>
            <p:cNvSpPr/>
            <p:nvPr/>
          </p:nvSpPr>
          <p:spPr>
            <a:xfrm>
              <a:off x="4314550" y="3724475"/>
              <a:ext cx="45475" cy="39000"/>
            </a:xfrm>
            <a:custGeom>
              <a:avLst/>
              <a:gdLst/>
              <a:ahLst/>
              <a:cxnLst/>
              <a:rect l="l" t="t" r="r" b="b"/>
              <a:pathLst>
                <a:path w="1819" h="1560" extrusionOk="0">
                  <a:moveTo>
                    <a:pt x="1039" y="1"/>
                  </a:moveTo>
                  <a:cubicBezTo>
                    <a:pt x="346" y="1"/>
                    <a:pt x="0" y="839"/>
                    <a:pt x="490" y="1329"/>
                  </a:cubicBezTo>
                  <a:cubicBezTo>
                    <a:pt x="649" y="1488"/>
                    <a:pt x="844" y="1560"/>
                    <a:pt x="1035" y="1560"/>
                  </a:cubicBezTo>
                  <a:cubicBezTo>
                    <a:pt x="1435" y="1560"/>
                    <a:pt x="1818" y="1249"/>
                    <a:pt x="1818" y="780"/>
                  </a:cubicBezTo>
                  <a:cubicBezTo>
                    <a:pt x="1818" y="349"/>
                    <a:pt x="1470" y="1"/>
                    <a:pt x="1039" y="1"/>
                  </a:cubicBez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0"/>
            <p:cNvSpPr/>
            <p:nvPr/>
          </p:nvSpPr>
          <p:spPr>
            <a:xfrm>
              <a:off x="4298475" y="3707500"/>
              <a:ext cx="96875" cy="85225"/>
            </a:xfrm>
            <a:custGeom>
              <a:avLst/>
              <a:gdLst/>
              <a:ahLst/>
              <a:cxnLst/>
              <a:rect l="l" t="t" r="r" b="b"/>
              <a:pathLst>
                <a:path w="3875" h="3409" extrusionOk="0">
                  <a:moveTo>
                    <a:pt x="2974" y="0"/>
                  </a:moveTo>
                  <a:cubicBezTo>
                    <a:pt x="3446" y="827"/>
                    <a:pt x="3257" y="1875"/>
                    <a:pt x="2518" y="2478"/>
                  </a:cubicBezTo>
                  <a:cubicBezTo>
                    <a:pt x="2159" y="2771"/>
                    <a:pt x="1722" y="2917"/>
                    <a:pt x="1286" y="2917"/>
                  </a:cubicBezTo>
                  <a:cubicBezTo>
                    <a:pt x="826" y="2917"/>
                    <a:pt x="367" y="2755"/>
                    <a:pt x="0" y="2433"/>
                  </a:cubicBezTo>
                  <a:lnTo>
                    <a:pt x="0" y="2433"/>
                  </a:lnTo>
                  <a:cubicBezTo>
                    <a:pt x="364" y="3066"/>
                    <a:pt x="1021" y="3409"/>
                    <a:pt x="1689" y="3409"/>
                  </a:cubicBezTo>
                  <a:cubicBezTo>
                    <a:pt x="2120" y="3409"/>
                    <a:pt x="2556" y="3266"/>
                    <a:pt x="2920" y="2968"/>
                  </a:cubicBezTo>
                  <a:cubicBezTo>
                    <a:pt x="3851" y="2209"/>
                    <a:pt x="3874" y="793"/>
                    <a:pt x="2974" y="0"/>
                  </a:cubicBezTo>
                  <a:close/>
                </a:path>
              </a:pathLst>
            </a:custGeom>
            <a:solidFill>
              <a:srgbClr val="44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0"/>
            <p:cNvSpPr/>
            <p:nvPr/>
          </p:nvSpPr>
          <p:spPr>
            <a:xfrm>
              <a:off x="4498175" y="3565925"/>
              <a:ext cx="170700" cy="62875"/>
            </a:xfrm>
            <a:custGeom>
              <a:avLst/>
              <a:gdLst/>
              <a:ahLst/>
              <a:cxnLst/>
              <a:rect l="l" t="t" r="r" b="b"/>
              <a:pathLst>
                <a:path w="6828" h="2515" extrusionOk="0">
                  <a:moveTo>
                    <a:pt x="6238" y="0"/>
                  </a:moveTo>
                  <a:cubicBezTo>
                    <a:pt x="6236" y="0"/>
                    <a:pt x="6234" y="0"/>
                    <a:pt x="6233" y="0"/>
                  </a:cubicBezTo>
                  <a:lnTo>
                    <a:pt x="731" y="0"/>
                  </a:lnTo>
                  <a:cubicBezTo>
                    <a:pt x="326" y="0"/>
                    <a:pt x="0" y="329"/>
                    <a:pt x="0" y="733"/>
                  </a:cubicBezTo>
                  <a:lnTo>
                    <a:pt x="0" y="2515"/>
                  </a:lnTo>
                  <a:lnTo>
                    <a:pt x="6122" y="2515"/>
                  </a:lnTo>
                  <a:lnTo>
                    <a:pt x="6122" y="1260"/>
                  </a:lnTo>
                  <a:cubicBezTo>
                    <a:pt x="6122" y="1189"/>
                    <a:pt x="6182" y="1133"/>
                    <a:pt x="6252" y="1133"/>
                  </a:cubicBezTo>
                  <a:cubicBezTo>
                    <a:pt x="6572" y="1130"/>
                    <a:pt x="6827" y="861"/>
                    <a:pt x="6813" y="538"/>
                  </a:cubicBezTo>
                  <a:cubicBezTo>
                    <a:pt x="6793" y="237"/>
                    <a:pt x="6541" y="0"/>
                    <a:pt x="6238" y="0"/>
                  </a:cubicBezTo>
                  <a:close/>
                </a:path>
              </a:pathLst>
            </a:custGeom>
            <a:solidFill>
              <a:srgbClr val="9C9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0"/>
            <p:cNvSpPr/>
            <p:nvPr/>
          </p:nvSpPr>
          <p:spPr>
            <a:xfrm>
              <a:off x="4621125" y="3565925"/>
              <a:ext cx="48675" cy="62875"/>
            </a:xfrm>
            <a:custGeom>
              <a:avLst/>
              <a:gdLst/>
              <a:ahLst/>
              <a:cxnLst/>
              <a:rect l="l" t="t" r="r" b="b"/>
              <a:pathLst>
                <a:path w="1947" h="2515" extrusionOk="0">
                  <a:moveTo>
                    <a:pt x="117" y="0"/>
                  </a:moveTo>
                  <a:cubicBezTo>
                    <a:pt x="115" y="0"/>
                    <a:pt x="113" y="0"/>
                    <a:pt x="111" y="0"/>
                  </a:cubicBezTo>
                  <a:lnTo>
                    <a:pt x="122" y="0"/>
                  </a:lnTo>
                  <a:cubicBezTo>
                    <a:pt x="120" y="0"/>
                    <a:pt x="118" y="0"/>
                    <a:pt x="117" y="0"/>
                  </a:cubicBezTo>
                  <a:close/>
                  <a:moveTo>
                    <a:pt x="1354" y="0"/>
                  </a:moveTo>
                  <a:cubicBezTo>
                    <a:pt x="1352" y="0"/>
                    <a:pt x="1350" y="0"/>
                    <a:pt x="1349" y="0"/>
                  </a:cubicBezTo>
                  <a:lnTo>
                    <a:pt x="122" y="0"/>
                  </a:lnTo>
                  <a:cubicBezTo>
                    <a:pt x="423" y="3"/>
                    <a:pt x="672" y="239"/>
                    <a:pt x="692" y="538"/>
                  </a:cubicBezTo>
                  <a:cubicBezTo>
                    <a:pt x="706" y="861"/>
                    <a:pt x="451" y="1130"/>
                    <a:pt x="128" y="1133"/>
                  </a:cubicBezTo>
                  <a:cubicBezTo>
                    <a:pt x="57" y="1133"/>
                    <a:pt x="1" y="1189"/>
                    <a:pt x="1" y="1260"/>
                  </a:cubicBezTo>
                  <a:lnTo>
                    <a:pt x="1" y="2515"/>
                  </a:lnTo>
                  <a:lnTo>
                    <a:pt x="1238" y="2515"/>
                  </a:lnTo>
                  <a:lnTo>
                    <a:pt x="1238" y="1260"/>
                  </a:lnTo>
                  <a:cubicBezTo>
                    <a:pt x="1238" y="1189"/>
                    <a:pt x="1298" y="1133"/>
                    <a:pt x="1368" y="1133"/>
                  </a:cubicBezTo>
                  <a:cubicBezTo>
                    <a:pt x="1691" y="1133"/>
                    <a:pt x="1946" y="861"/>
                    <a:pt x="1929" y="538"/>
                  </a:cubicBezTo>
                  <a:cubicBezTo>
                    <a:pt x="1909" y="237"/>
                    <a:pt x="1657" y="0"/>
                    <a:pt x="135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0"/>
            <p:cNvSpPr/>
            <p:nvPr/>
          </p:nvSpPr>
          <p:spPr>
            <a:xfrm>
              <a:off x="4332875" y="3650825"/>
              <a:ext cx="59775" cy="99875"/>
            </a:xfrm>
            <a:custGeom>
              <a:avLst/>
              <a:gdLst/>
              <a:ahLst/>
              <a:cxnLst/>
              <a:rect l="l" t="t" r="r" b="b"/>
              <a:pathLst>
                <a:path w="2391" h="3995" extrusionOk="0">
                  <a:moveTo>
                    <a:pt x="2076" y="0"/>
                  </a:moveTo>
                  <a:cubicBezTo>
                    <a:pt x="1973" y="0"/>
                    <a:pt x="1874" y="60"/>
                    <a:pt x="1830" y="161"/>
                  </a:cubicBezTo>
                  <a:lnTo>
                    <a:pt x="91" y="3598"/>
                  </a:lnTo>
                  <a:cubicBezTo>
                    <a:pt x="1" y="3779"/>
                    <a:pt x="131" y="3995"/>
                    <a:pt x="335" y="3995"/>
                  </a:cubicBezTo>
                  <a:cubicBezTo>
                    <a:pt x="439" y="3995"/>
                    <a:pt x="533" y="3938"/>
                    <a:pt x="578" y="3844"/>
                  </a:cubicBezTo>
                  <a:lnTo>
                    <a:pt x="2317" y="404"/>
                  </a:lnTo>
                  <a:cubicBezTo>
                    <a:pt x="2390" y="271"/>
                    <a:pt x="2337" y="101"/>
                    <a:pt x="2198" y="30"/>
                  </a:cubicBezTo>
                  <a:cubicBezTo>
                    <a:pt x="2159" y="10"/>
                    <a:pt x="2117" y="0"/>
                    <a:pt x="2076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0"/>
            <p:cNvSpPr/>
            <p:nvPr/>
          </p:nvSpPr>
          <p:spPr>
            <a:xfrm>
              <a:off x="4293725" y="3617450"/>
              <a:ext cx="111525" cy="57375"/>
            </a:xfrm>
            <a:custGeom>
              <a:avLst/>
              <a:gdLst/>
              <a:ahLst/>
              <a:cxnLst/>
              <a:rect l="l" t="t" r="r" b="b"/>
              <a:pathLst>
                <a:path w="4461" h="2295" extrusionOk="0">
                  <a:moveTo>
                    <a:pt x="4460" y="0"/>
                  </a:moveTo>
                  <a:lnTo>
                    <a:pt x="1340" y="482"/>
                  </a:lnTo>
                  <a:cubicBezTo>
                    <a:pt x="567" y="604"/>
                    <a:pt x="1" y="1269"/>
                    <a:pt x="1" y="2051"/>
                  </a:cubicBezTo>
                  <a:lnTo>
                    <a:pt x="1" y="2147"/>
                  </a:lnTo>
                  <a:cubicBezTo>
                    <a:pt x="1" y="2226"/>
                    <a:pt x="66" y="2294"/>
                    <a:pt x="145" y="2294"/>
                  </a:cubicBezTo>
                  <a:lnTo>
                    <a:pt x="4460" y="2294"/>
                  </a:lnTo>
                  <a:lnTo>
                    <a:pt x="4460" y="0"/>
                  </a:ln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0"/>
            <p:cNvSpPr/>
            <p:nvPr/>
          </p:nvSpPr>
          <p:spPr>
            <a:xfrm>
              <a:off x="4293725" y="3617450"/>
              <a:ext cx="111525" cy="57375"/>
            </a:xfrm>
            <a:custGeom>
              <a:avLst/>
              <a:gdLst/>
              <a:ahLst/>
              <a:cxnLst/>
              <a:rect l="l" t="t" r="r" b="b"/>
              <a:pathLst>
                <a:path w="4461" h="2295" extrusionOk="0">
                  <a:moveTo>
                    <a:pt x="4460" y="0"/>
                  </a:moveTo>
                  <a:lnTo>
                    <a:pt x="2903" y="241"/>
                  </a:lnTo>
                  <a:lnTo>
                    <a:pt x="2903" y="847"/>
                  </a:lnTo>
                  <a:cubicBezTo>
                    <a:pt x="2903" y="1295"/>
                    <a:pt x="2541" y="1657"/>
                    <a:pt x="2093" y="1657"/>
                  </a:cubicBezTo>
                  <a:lnTo>
                    <a:pt x="52" y="1657"/>
                  </a:lnTo>
                  <a:cubicBezTo>
                    <a:pt x="18" y="1784"/>
                    <a:pt x="1" y="1917"/>
                    <a:pt x="1" y="2051"/>
                  </a:cubicBezTo>
                  <a:lnTo>
                    <a:pt x="1" y="2147"/>
                  </a:lnTo>
                  <a:cubicBezTo>
                    <a:pt x="1" y="2226"/>
                    <a:pt x="66" y="2294"/>
                    <a:pt x="145" y="2294"/>
                  </a:cubicBezTo>
                  <a:lnTo>
                    <a:pt x="4460" y="2294"/>
                  </a:lnTo>
                  <a:lnTo>
                    <a:pt x="4460" y="0"/>
                  </a:lnTo>
                  <a:close/>
                </a:path>
              </a:pathLst>
            </a:custGeom>
            <a:solidFill>
              <a:srgbClr val="FCE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0"/>
            <p:cNvSpPr/>
            <p:nvPr/>
          </p:nvSpPr>
          <p:spPr>
            <a:xfrm>
              <a:off x="4377675" y="3465825"/>
              <a:ext cx="194850" cy="285100"/>
            </a:xfrm>
            <a:custGeom>
              <a:avLst/>
              <a:gdLst/>
              <a:ahLst/>
              <a:cxnLst/>
              <a:rect l="l" t="t" r="r" b="b"/>
              <a:pathLst>
                <a:path w="7794" h="11404" extrusionOk="0">
                  <a:moveTo>
                    <a:pt x="2061" y="0"/>
                  </a:moveTo>
                  <a:cubicBezTo>
                    <a:pt x="1784" y="0"/>
                    <a:pt x="1511" y="128"/>
                    <a:pt x="1335" y="366"/>
                  </a:cubicBezTo>
                  <a:cubicBezTo>
                    <a:pt x="1017" y="790"/>
                    <a:pt x="1145" y="1391"/>
                    <a:pt x="1589" y="1679"/>
                  </a:cubicBezTo>
                  <a:lnTo>
                    <a:pt x="1938" y="1906"/>
                  </a:lnTo>
                  <a:cubicBezTo>
                    <a:pt x="2017" y="1957"/>
                    <a:pt x="2045" y="2059"/>
                    <a:pt x="2000" y="2144"/>
                  </a:cubicBezTo>
                  <a:lnTo>
                    <a:pt x="264" y="5420"/>
                  </a:lnTo>
                  <a:cubicBezTo>
                    <a:pt x="60" y="5805"/>
                    <a:pt x="1" y="6252"/>
                    <a:pt x="103" y="6677"/>
                  </a:cubicBezTo>
                  <a:lnTo>
                    <a:pt x="760" y="9475"/>
                  </a:lnTo>
                  <a:cubicBezTo>
                    <a:pt x="1020" y="10603"/>
                    <a:pt x="2028" y="11403"/>
                    <a:pt x="3186" y="11403"/>
                  </a:cubicBezTo>
                  <a:cubicBezTo>
                    <a:pt x="3188" y="11403"/>
                    <a:pt x="3190" y="11403"/>
                    <a:pt x="3192" y="11403"/>
                  </a:cubicBezTo>
                  <a:lnTo>
                    <a:pt x="6089" y="11403"/>
                  </a:lnTo>
                  <a:cubicBezTo>
                    <a:pt x="7029" y="11403"/>
                    <a:pt x="7793" y="10639"/>
                    <a:pt x="7793" y="9696"/>
                  </a:cubicBezTo>
                  <a:lnTo>
                    <a:pt x="7793" y="9596"/>
                  </a:lnTo>
                  <a:lnTo>
                    <a:pt x="3192" y="9596"/>
                  </a:lnTo>
                  <a:cubicBezTo>
                    <a:pt x="2869" y="9596"/>
                    <a:pt x="2589" y="9376"/>
                    <a:pt x="2515" y="9061"/>
                  </a:cubicBezTo>
                  <a:lnTo>
                    <a:pt x="2014" y="6923"/>
                  </a:lnTo>
                  <a:cubicBezTo>
                    <a:pt x="1912" y="6499"/>
                    <a:pt x="1972" y="6051"/>
                    <a:pt x="2176" y="5666"/>
                  </a:cubicBezTo>
                  <a:lnTo>
                    <a:pt x="4101" y="2030"/>
                  </a:lnTo>
                  <a:cubicBezTo>
                    <a:pt x="4302" y="1657"/>
                    <a:pt x="4178" y="1190"/>
                    <a:pt x="3818" y="960"/>
                  </a:cubicBezTo>
                  <a:lnTo>
                    <a:pt x="2552" y="145"/>
                  </a:lnTo>
                  <a:cubicBezTo>
                    <a:pt x="2400" y="47"/>
                    <a:pt x="2230" y="0"/>
                    <a:pt x="2061" y="0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0"/>
            <p:cNvSpPr/>
            <p:nvPr/>
          </p:nvSpPr>
          <p:spPr>
            <a:xfrm>
              <a:off x="4394825" y="3461800"/>
              <a:ext cx="177625" cy="289750"/>
            </a:xfrm>
            <a:custGeom>
              <a:avLst/>
              <a:gdLst/>
              <a:ahLst/>
              <a:cxnLst/>
              <a:rect l="l" t="t" r="r" b="b"/>
              <a:pathLst>
                <a:path w="7105" h="11590" extrusionOk="0">
                  <a:moveTo>
                    <a:pt x="1280" y="0"/>
                  </a:moveTo>
                  <a:cubicBezTo>
                    <a:pt x="1081" y="0"/>
                    <a:pt x="882" y="65"/>
                    <a:pt x="717" y="192"/>
                  </a:cubicBezTo>
                  <a:lnTo>
                    <a:pt x="1937" y="977"/>
                  </a:lnTo>
                  <a:cubicBezTo>
                    <a:pt x="2302" y="1209"/>
                    <a:pt x="2427" y="1685"/>
                    <a:pt x="2226" y="2067"/>
                  </a:cubicBezTo>
                  <a:lnTo>
                    <a:pt x="266" y="5759"/>
                  </a:lnTo>
                  <a:cubicBezTo>
                    <a:pt x="60" y="6153"/>
                    <a:pt x="0" y="6609"/>
                    <a:pt x="102" y="7039"/>
                  </a:cubicBezTo>
                  <a:lnTo>
                    <a:pt x="697" y="9602"/>
                  </a:lnTo>
                  <a:cubicBezTo>
                    <a:pt x="773" y="9919"/>
                    <a:pt x="1056" y="10145"/>
                    <a:pt x="1385" y="10145"/>
                  </a:cubicBezTo>
                  <a:lnTo>
                    <a:pt x="5947" y="10145"/>
                  </a:lnTo>
                  <a:cubicBezTo>
                    <a:pt x="6012" y="10145"/>
                    <a:pt x="6063" y="10196"/>
                    <a:pt x="6063" y="10259"/>
                  </a:cubicBezTo>
                  <a:cubicBezTo>
                    <a:pt x="6063" y="10774"/>
                    <a:pt x="5833" y="11264"/>
                    <a:pt x="5434" y="11590"/>
                  </a:cubicBezTo>
                  <a:cubicBezTo>
                    <a:pt x="6363" y="11564"/>
                    <a:pt x="7105" y="10802"/>
                    <a:pt x="7105" y="9871"/>
                  </a:cubicBezTo>
                  <a:lnTo>
                    <a:pt x="7105" y="9757"/>
                  </a:lnTo>
                  <a:lnTo>
                    <a:pt x="2430" y="9757"/>
                  </a:lnTo>
                  <a:cubicBezTo>
                    <a:pt x="2101" y="9757"/>
                    <a:pt x="1818" y="9531"/>
                    <a:pt x="1742" y="9214"/>
                  </a:cubicBezTo>
                  <a:lnTo>
                    <a:pt x="1232" y="7042"/>
                  </a:lnTo>
                  <a:cubicBezTo>
                    <a:pt x="1130" y="6609"/>
                    <a:pt x="1189" y="6153"/>
                    <a:pt x="1396" y="5762"/>
                  </a:cubicBezTo>
                  <a:lnTo>
                    <a:pt x="3356" y="2067"/>
                  </a:lnTo>
                  <a:cubicBezTo>
                    <a:pt x="3557" y="1685"/>
                    <a:pt x="3432" y="1212"/>
                    <a:pt x="3067" y="980"/>
                  </a:cubicBezTo>
                  <a:lnTo>
                    <a:pt x="1778" y="147"/>
                  </a:lnTo>
                  <a:cubicBezTo>
                    <a:pt x="1626" y="49"/>
                    <a:pt x="1453" y="0"/>
                    <a:pt x="1280" y="0"/>
                  </a:cubicBezTo>
                  <a:close/>
                </a:path>
              </a:pathLst>
            </a:custGeom>
            <a:solidFill>
              <a:srgbClr val="FCE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0"/>
            <p:cNvSpPr/>
            <p:nvPr/>
          </p:nvSpPr>
          <p:spPr>
            <a:xfrm>
              <a:off x="4457400" y="3493350"/>
              <a:ext cx="70875" cy="23950"/>
            </a:xfrm>
            <a:custGeom>
              <a:avLst/>
              <a:gdLst/>
              <a:ahLst/>
              <a:cxnLst/>
              <a:rect l="l" t="t" r="r" b="b"/>
              <a:pathLst>
                <a:path w="2835" h="958" extrusionOk="0">
                  <a:moveTo>
                    <a:pt x="179" y="1"/>
                  </a:moveTo>
                  <a:cubicBezTo>
                    <a:pt x="80" y="1"/>
                    <a:pt x="0" y="80"/>
                    <a:pt x="0" y="179"/>
                  </a:cubicBezTo>
                  <a:lnTo>
                    <a:pt x="0" y="779"/>
                  </a:lnTo>
                  <a:cubicBezTo>
                    <a:pt x="0" y="879"/>
                    <a:pt x="80" y="958"/>
                    <a:pt x="179" y="958"/>
                  </a:cubicBezTo>
                  <a:lnTo>
                    <a:pt x="2368" y="958"/>
                  </a:lnTo>
                  <a:cubicBezTo>
                    <a:pt x="2625" y="958"/>
                    <a:pt x="2832" y="748"/>
                    <a:pt x="2835" y="493"/>
                  </a:cubicBezTo>
                  <a:lnTo>
                    <a:pt x="2835" y="465"/>
                  </a:lnTo>
                  <a:cubicBezTo>
                    <a:pt x="2835" y="207"/>
                    <a:pt x="2625" y="1"/>
                    <a:pt x="2368" y="1"/>
                  </a:cubicBezTo>
                  <a:close/>
                </a:path>
              </a:pathLst>
            </a:custGeom>
            <a:solidFill>
              <a:srgbClr val="9C9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0"/>
            <p:cNvSpPr/>
            <p:nvPr/>
          </p:nvSpPr>
          <p:spPr>
            <a:xfrm>
              <a:off x="4495775" y="3425250"/>
              <a:ext cx="57425" cy="49125"/>
            </a:xfrm>
            <a:custGeom>
              <a:avLst/>
              <a:gdLst/>
              <a:ahLst/>
              <a:cxnLst/>
              <a:rect l="l" t="t" r="r" b="b"/>
              <a:pathLst>
                <a:path w="2297" h="1965" extrusionOk="0">
                  <a:moveTo>
                    <a:pt x="1310" y="1"/>
                  </a:moveTo>
                  <a:cubicBezTo>
                    <a:pt x="438" y="1"/>
                    <a:pt x="1" y="1058"/>
                    <a:pt x="617" y="1677"/>
                  </a:cubicBezTo>
                  <a:cubicBezTo>
                    <a:pt x="805" y="1865"/>
                    <a:pt x="1057" y="1965"/>
                    <a:pt x="1313" y="1965"/>
                  </a:cubicBezTo>
                  <a:cubicBezTo>
                    <a:pt x="1439" y="1965"/>
                    <a:pt x="1567" y="1940"/>
                    <a:pt x="1688" y="1889"/>
                  </a:cubicBezTo>
                  <a:cubicBezTo>
                    <a:pt x="2056" y="1736"/>
                    <a:pt x="2296" y="1380"/>
                    <a:pt x="2296" y="983"/>
                  </a:cubicBezTo>
                  <a:cubicBezTo>
                    <a:pt x="2296" y="440"/>
                    <a:pt x="1855" y="1"/>
                    <a:pt x="1314" y="1"/>
                  </a:cubicBezTo>
                  <a:cubicBezTo>
                    <a:pt x="1313" y="1"/>
                    <a:pt x="1312" y="1"/>
                    <a:pt x="1310" y="1"/>
                  </a:cubicBezTo>
                  <a:close/>
                </a:path>
              </a:pathLst>
            </a:custGeom>
            <a:solidFill>
              <a:srgbClr val="9C9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0"/>
            <p:cNvSpPr/>
            <p:nvPr/>
          </p:nvSpPr>
          <p:spPr>
            <a:xfrm>
              <a:off x="4519550" y="3425250"/>
              <a:ext cx="36125" cy="49125"/>
            </a:xfrm>
            <a:custGeom>
              <a:avLst/>
              <a:gdLst/>
              <a:ahLst/>
              <a:cxnLst/>
              <a:rect l="l" t="t" r="r" b="b"/>
              <a:pathLst>
                <a:path w="1445" h="1965" extrusionOk="0">
                  <a:moveTo>
                    <a:pt x="344" y="1"/>
                  </a:moveTo>
                  <a:cubicBezTo>
                    <a:pt x="226" y="1"/>
                    <a:pt x="111" y="26"/>
                    <a:pt x="0" y="69"/>
                  </a:cubicBezTo>
                  <a:cubicBezTo>
                    <a:pt x="377" y="216"/>
                    <a:pt x="623" y="578"/>
                    <a:pt x="623" y="980"/>
                  </a:cubicBezTo>
                  <a:cubicBezTo>
                    <a:pt x="623" y="1385"/>
                    <a:pt x="377" y="1748"/>
                    <a:pt x="0" y="1895"/>
                  </a:cubicBezTo>
                  <a:cubicBezTo>
                    <a:pt x="120" y="1942"/>
                    <a:pt x="242" y="1964"/>
                    <a:pt x="362" y="1964"/>
                  </a:cubicBezTo>
                  <a:cubicBezTo>
                    <a:pt x="818" y="1964"/>
                    <a:pt x="1237" y="1644"/>
                    <a:pt x="1328" y="1165"/>
                  </a:cubicBezTo>
                  <a:cubicBezTo>
                    <a:pt x="1444" y="563"/>
                    <a:pt x="980" y="1"/>
                    <a:pt x="368" y="1"/>
                  </a:cubicBezTo>
                  <a:cubicBezTo>
                    <a:pt x="366" y="1"/>
                    <a:pt x="364" y="1"/>
                    <a:pt x="363" y="1"/>
                  </a:cubicBezTo>
                  <a:cubicBezTo>
                    <a:pt x="357" y="1"/>
                    <a:pt x="350" y="1"/>
                    <a:pt x="344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0"/>
            <p:cNvSpPr/>
            <p:nvPr/>
          </p:nvSpPr>
          <p:spPr>
            <a:xfrm>
              <a:off x="4497325" y="3493350"/>
              <a:ext cx="31250" cy="23950"/>
            </a:xfrm>
            <a:custGeom>
              <a:avLst/>
              <a:gdLst/>
              <a:ahLst/>
              <a:cxnLst/>
              <a:rect l="l" t="t" r="r" b="b"/>
              <a:pathLst>
                <a:path w="1250" h="958" extrusionOk="0">
                  <a:moveTo>
                    <a:pt x="0" y="1"/>
                  </a:moveTo>
                  <a:cubicBezTo>
                    <a:pt x="264" y="1"/>
                    <a:pt x="476" y="216"/>
                    <a:pt x="476" y="479"/>
                  </a:cubicBezTo>
                  <a:cubicBezTo>
                    <a:pt x="476" y="743"/>
                    <a:pt x="264" y="958"/>
                    <a:pt x="0" y="958"/>
                  </a:cubicBezTo>
                  <a:lnTo>
                    <a:pt x="773" y="958"/>
                  </a:lnTo>
                  <a:cubicBezTo>
                    <a:pt x="1037" y="958"/>
                    <a:pt x="1249" y="743"/>
                    <a:pt x="1249" y="479"/>
                  </a:cubicBezTo>
                  <a:cubicBezTo>
                    <a:pt x="1249" y="216"/>
                    <a:pt x="1037" y="1"/>
                    <a:pt x="773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0"/>
            <p:cNvSpPr/>
            <p:nvPr/>
          </p:nvSpPr>
          <p:spPr>
            <a:xfrm>
              <a:off x="4496050" y="3602225"/>
              <a:ext cx="240925" cy="108825"/>
            </a:xfrm>
            <a:custGeom>
              <a:avLst/>
              <a:gdLst/>
              <a:ahLst/>
              <a:cxnLst/>
              <a:rect l="l" t="t" r="r" b="b"/>
              <a:pathLst>
                <a:path w="9637" h="4353" extrusionOk="0">
                  <a:moveTo>
                    <a:pt x="1207" y="1"/>
                  </a:moveTo>
                  <a:cubicBezTo>
                    <a:pt x="516" y="1"/>
                    <a:pt x="0" y="635"/>
                    <a:pt x="142" y="1312"/>
                  </a:cubicBezTo>
                  <a:lnTo>
                    <a:pt x="720" y="4064"/>
                  </a:lnTo>
                  <a:cubicBezTo>
                    <a:pt x="756" y="4231"/>
                    <a:pt x="904" y="4353"/>
                    <a:pt x="1074" y="4353"/>
                  </a:cubicBezTo>
                  <a:lnTo>
                    <a:pt x="9636" y="4353"/>
                  </a:lnTo>
                  <a:lnTo>
                    <a:pt x="9520" y="3806"/>
                  </a:lnTo>
                  <a:cubicBezTo>
                    <a:pt x="9053" y="1589"/>
                    <a:pt x="7096" y="1"/>
                    <a:pt x="4828" y="1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0"/>
            <p:cNvSpPr/>
            <p:nvPr/>
          </p:nvSpPr>
          <p:spPr>
            <a:xfrm>
              <a:off x="4510550" y="3602225"/>
              <a:ext cx="227050" cy="109750"/>
            </a:xfrm>
            <a:custGeom>
              <a:avLst/>
              <a:gdLst/>
              <a:ahLst/>
              <a:cxnLst/>
              <a:rect l="l" t="t" r="r" b="b"/>
              <a:pathLst>
                <a:path w="9082" h="4390" extrusionOk="0">
                  <a:moveTo>
                    <a:pt x="4237" y="1"/>
                  </a:moveTo>
                  <a:cubicBezTo>
                    <a:pt x="5239" y="703"/>
                    <a:pt x="5936" y="1759"/>
                    <a:pt x="6188" y="2957"/>
                  </a:cubicBezTo>
                  <a:cubicBezTo>
                    <a:pt x="6247" y="3237"/>
                    <a:pt x="6029" y="3503"/>
                    <a:pt x="5740" y="3503"/>
                  </a:cubicBezTo>
                  <a:lnTo>
                    <a:pt x="1" y="3503"/>
                  </a:lnTo>
                  <a:lnTo>
                    <a:pt x="125" y="4095"/>
                  </a:lnTo>
                  <a:cubicBezTo>
                    <a:pt x="159" y="4268"/>
                    <a:pt x="309" y="4390"/>
                    <a:pt x="485" y="4390"/>
                  </a:cubicBezTo>
                  <a:lnTo>
                    <a:pt x="9082" y="4390"/>
                  </a:lnTo>
                  <a:lnTo>
                    <a:pt x="8968" y="3840"/>
                  </a:lnTo>
                  <a:cubicBezTo>
                    <a:pt x="8496" y="1603"/>
                    <a:pt x="6522" y="1"/>
                    <a:pt x="4237" y="1"/>
                  </a:cubicBezTo>
                  <a:close/>
                </a:path>
              </a:pathLst>
            </a:custGeom>
            <a:solidFill>
              <a:srgbClr val="FCE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30"/>
          <p:cNvGrpSpPr/>
          <p:nvPr/>
        </p:nvGrpSpPr>
        <p:grpSpPr>
          <a:xfrm>
            <a:off x="2469158" y="2972114"/>
            <a:ext cx="314814" cy="314797"/>
            <a:chOff x="2639150" y="3281900"/>
            <a:chExt cx="453100" cy="453075"/>
          </a:xfrm>
        </p:grpSpPr>
        <p:sp>
          <p:nvSpPr>
            <p:cNvPr id="259" name="Google Shape;259;p30"/>
            <p:cNvSpPr/>
            <p:nvPr/>
          </p:nvSpPr>
          <p:spPr>
            <a:xfrm>
              <a:off x="2639150" y="3281900"/>
              <a:ext cx="453100" cy="453075"/>
            </a:xfrm>
            <a:custGeom>
              <a:avLst/>
              <a:gdLst/>
              <a:ahLst/>
              <a:cxnLst/>
              <a:rect l="l" t="t" r="r" b="b"/>
              <a:pathLst>
                <a:path w="18124" h="18123" extrusionOk="0">
                  <a:moveTo>
                    <a:pt x="9062" y="1"/>
                  </a:moveTo>
                  <a:cubicBezTo>
                    <a:pt x="4059" y="1"/>
                    <a:pt x="1" y="4056"/>
                    <a:pt x="1" y="9062"/>
                  </a:cubicBezTo>
                  <a:cubicBezTo>
                    <a:pt x="1" y="14065"/>
                    <a:pt x="4059" y="18123"/>
                    <a:pt x="9062" y="18123"/>
                  </a:cubicBezTo>
                  <a:cubicBezTo>
                    <a:pt x="14068" y="18123"/>
                    <a:pt x="18123" y="14065"/>
                    <a:pt x="18123" y="9062"/>
                  </a:cubicBezTo>
                  <a:cubicBezTo>
                    <a:pt x="18123" y="4056"/>
                    <a:pt x="14068" y="1"/>
                    <a:pt x="9062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0"/>
            <p:cNvSpPr/>
            <p:nvPr/>
          </p:nvSpPr>
          <p:spPr>
            <a:xfrm>
              <a:off x="2671075" y="3313825"/>
              <a:ext cx="389250" cy="389175"/>
            </a:xfrm>
            <a:custGeom>
              <a:avLst/>
              <a:gdLst/>
              <a:ahLst/>
              <a:cxnLst/>
              <a:rect l="l" t="t" r="r" b="b"/>
              <a:pathLst>
                <a:path w="15570" h="15567" extrusionOk="0">
                  <a:moveTo>
                    <a:pt x="7785" y="1"/>
                  </a:moveTo>
                  <a:cubicBezTo>
                    <a:pt x="3487" y="1"/>
                    <a:pt x="1" y="3484"/>
                    <a:pt x="1" y="7785"/>
                  </a:cubicBezTo>
                  <a:cubicBezTo>
                    <a:pt x="1" y="12083"/>
                    <a:pt x="3487" y="15566"/>
                    <a:pt x="7785" y="15566"/>
                  </a:cubicBezTo>
                  <a:cubicBezTo>
                    <a:pt x="12083" y="15566"/>
                    <a:pt x="15569" y="12083"/>
                    <a:pt x="15569" y="7785"/>
                  </a:cubicBezTo>
                  <a:cubicBezTo>
                    <a:pt x="15569" y="3484"/>
                    <a:pt x="12083" y="1"/>
                    <a:pt x="7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0"/>
            <p:cNvSpPr/>
            <p:nvPr/>
          </p:nvSpPr>
          <p:spPr>
            <a:xfrm>
              <a:off x="2859600" y="3313750"/>
              <a:ext cx="12425" cy="389375"/>
            </a:xfrm>
            <a:custGeom>
              <a:avLst/>
              <a:gdLst/>
              <a:ahLst/>
              <a:cxnLst/>
              <a:rect l="l" t="t" r="r" b="b"/>
              <a:pathLst>
                <a:path w="497" h="15575" extrusionOk="0">
                  <a:moveTo>
                    <a:pt x="0" y="1"/>
                  </a:moveTo>
                  <a:lnTo>
                    <a:pt x="0" y="15575"/>
                  </a:lnTo>
                  <a:lnTo>
                    <a:pt x="496" y="15575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8D2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0"/>
            <p:cNvSpPr/>
            <p:nvPr/>
          </p:nvSpPr>
          <p:spPr>
            <a:xfrm>
              <a:off x="2671150" y="3502200"/>
              <a:ext cx="389375" cy="12425"/>
            </a:xfrm>
            <a:custGeom>
              <a:avLst/>
              <a:gdLst/>
              <a:ahLst/>
              <a:cxnLst/>
              <a:rect l="l" t="t" r="r" b="b"/>
              <a:pathLst>
                <a:path w="15575" h="497" extrusionOk="0">
                  <a:moveTo>
                    <a:pt x="1" y="1"/>
                  </a:moveTo>
                  <a:lnTo>
                    <a:pt x="1" y="496"/>
                  </a:lnTo>
                  <a:lnTo>
                    <a:pt x="15575" y="496"/>
                  </a:lnTo>
                  <a:lnTo>
                    <a:pt x="15575" y="1"/>
                  </a:lnTo>
                  <a:close/>
                </a:path>
              </a:pathLst>
            </a:custGeom>
            <a:solidFill>
              <a:srgbClr val="8D2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0"/>
            <p:cNvSpPr/>
            <p:nvPr/>
          </p:nvSpPr>
          <p:spPr>
            <a:xfrm>
              <a:off x="2724450" y="3365450"/>
              <a:ext cx="282500" cy="285725"/>
            </a:xfrm>
            <a:custGeom>
              <a:avLst/>
              <a:gdLst/>
              <a:ahLst/>
              <a:cxnLst/>
              <a:rect l="l" t="t" r="r" b="b"/>
              <a:pathLst>
                <a:path w="11300" h="11429" extrusionOk="0">
                  <a:moveTo>
                    <a:pt x="10942" y="0"/>
                  </a:moveTo>
                  <a:lnTo>
                    <a:pt x="1" y="11074"/>
                  </a:lnTo>
                  <a:lnTo>
                    <a:pt x="358" y="11428"/>
                  </a:lnTo>
                  <a:lnTo>
                    <a:pt x="11299" y="354"/>
                  </a:lnTo>
                  <a:lnTo>
                    <a:pt x="10942" y="0"/>
                  </a:lnTo>
                  <a:close/>
                </a:path>
              </a:pathLst>
            </a:custGeom>
            <a:solidFill>
              <a:srgbClr val="8D2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0"/>
            <p:cNvSpPr/>
            <p:nvPr/>
          </p:nvSpPr>
          <p:spPr>
            <a:xfrm>
              <a:off x="2807000" y="3334850"/>
              <a:ext cx="17650" cy="389650"/>
            </a:xfrm>
            <a:custGeom>
              <a:avLst/>
              <a:gdLst/>
              <a:ahLst/>
              <a:cxnLst/>
              <a:rect l="l" t="t" r="r" b="b"/>
              <a:pathLst>
                <a:path w="706" h="15586" extrusionOk="0">
                  <a:moveTo>
                    <a:pt x="513" y="1"/>
                  </a:moveTo>
                  <a:lnTo>
                    <a:pt x="1" y="6"/>
                  </a:lnTo>
                  <a:lnTo>
                    <a:pt x="193" y="15586"/>
                  </a:lnTo>
                  <a:lnTo>
                    <a:pt x="706" y="15580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8D2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0"/>
            <p:cNvSpPr/>
            <p:nvPr/>
          </p:nvSpPr>
          <p:spPr>
            <a:xfrm>
              <a:off x="2710100" y="3352775"/>
              <a:ext cx="311200" cy="311275"/>
            </a:xfrm>
            <a:custGeom>
              <a:avLst/>
              <a:gdLst/>
              <a:ahLst/>
              <a:cxnLst/>
              <a:rect l="l" t="t" r="r" b="b"/>
              <a:pathLst>
                <a:path w="12448" h="12451" extrusionOk="0">
                  <a:moveTo>
                    <a:pt x="6224" y="501"/>
                  </a:moveTo>
                  <a:cubicBezTo>
                    <a:pt x="9381" y="504"/>
                    <a:pt x="11947" y="3070"/>
                    <a:pt x="11947" y="6224"/>
                  </a:cubicBezTo>
                  <a:cubicBezTo>
                    <a:pt x="11947" y="9381"/>
                    <a:pt x="9381" y="11947"/>
                    <a:pt x="6224" y="11947"/>
                  </a:cubicBezTo>
                  <a:cubicBezTo>
                    <a:pt x="3070" y="11947"/>
                    <a:pt x="501" y="9381"/>
                    <a:pt x="501" y="6224"/>
                  </a:cubicBezTo>
                  <a:cubicBezTo>
                    <a:pt x="501" y="3070"/>
                    <a:pt x="3070" y="501"/>
                    <a:pt x="6224" y="501"/>
                  </a:cubicBezTo>
                  <a:close/>
                  <a:moveTo>
                    <a:pt x="6224" y="0"/>
                  </a:moveTo>
                  <a:cubicBezTo>
                    <a:pt x="2792" y="0"/>
                    <a:pt x="0" y="2795"/>
                    <a:pt x="0" y="6227"/>
                  </a:cubicBezTo>
                  <a:cubicBezTo>
                    <a:pt x="0" y="9659"/>
                    <a:pt x="2792" y="12451"/>
                    <a:pt x="6224" y="12451"/>
                  </a:cubicBezTo>
                  <a:cubicBezTo>
                    <a:pt x="9656" y="12451"/>
                    <a:pt x="12448" y="9659"/>
                    <a:pt x="12448" y="6227"/>
                  </a:cubicBezTo>
                  <a:cubicBezTo>
                    <a:pt x="12448" y="2795"/>
                    <a:pt x="9656" y="0"/>
                    <a:pt x="6224" y="0"/>
                  </a:cubicBezTo>
                  <a:close/>
                </a:path>
              </a:pathLst>
            </a:custGeom>
            <a:solidFill>
              <a:srgbClr val="8D2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0"/>
            <p:cNvSpPr/>
            <p:nvPr/>
          </p:nvSpPr>
          <p:spPr>
            <a:xfrm>
              <a:off x="2763825" y="3413950"/>
              <a:ext cx="196325" cy="188950"/>
            </a:xfrm>
            <a:custGeom>
              <a:avLst/>
              <a:gdLst/>
              <a:ahLst/>
              <a:cxnLst/>
              <a:rect l="l" t="t" r="r" b="b"/>
              <a:pathLst>
                <a:path w="7853" h="7558" extrusionOk="0">
                  <a:moveTo>
                    <a:pt x="4075" y="504"/>
                  </a:moveTo>
                  <a:cubicBezTo>
                    <a:pt x="5884" y="504"/>
                    <a:pt x="7351" y="1970"/>
                    <a:pt x="7351" y="3780"/>
                  </a:cubicBezTo>
                  <a:cubicBezTo>
                    <a:pt x="7351" y="5102"/>
                    <a:pt x="6553" y="6297"/>
                    <a:pt x="5329" y="6804"/>
                  </a:cubicBezTo>
                  <a:cubicBezTo>
                    <a:pt x="4924" y="6972"/>
                    <a:pt x="4499" y="7053"/>
                    <a:pt x="4076" y="7053"/>
                  </a:cubicBezTo>
                  <a:cubicBezTo>
                    <a:pt x="3224" y="7053"/>
                    <a:pt x="2386" y="6721"/>
                    <a:pt x="1759" y="6096"/>
                  </a:cubicBezTo>
                  <a:cubicBezTo>
                    <a:pt x="821" y="5159"/>
                    <a:pt x="541" y="3749"/>
                    <a:pt x="1048" y="2525"/>
                  </a:cubicBezTo>
                  <a:cubicBezTo>
                    <a:pt x="1555" y="1299"/>
                    <a:pt x="2750" y="504"/>
                    <a:pt x="4075" y="504"/>
                  </a:cubicBezTo>
                  <a:close/>
                  <a:moveTo>
                    <a:pt x="4077" y="0"/>
                  </a:moveTo>
                  <a:cubicBezTo>
                    <a:pt x="3093" y="0"/>
                    <a:pt x="2127" y="385"/>
                    <a:pt x="1405" y="1107"/>
                  </a:cubicBezTo>
                  <a:cubicBezTo>
                    <a:pt x="323" y="2188"/>
                    <a:pt x="0" y="3814"/>
                    <a:pt x="586" y="5224"/>
                  </a:cubicBezTo>
                  <a:cubicBezTo>
                    <a:pt x="1170" y="6637"/>
                    <a:pt x="2549" y="7557"/>
                    <a:pt x="4075" y="7557"/>
                  </a:cubicBezTo>
                  <a:cubicBezTo>
                    <a:pt x="6162" y="7554"/>
                    <a:pt x="7852" y="5864"/>
                    <a:pt x="7852" y="3780"/>
                  </a:cubicBezTo>
                  <a:cubicBezTo>
                    <a:pt x="7852" y="2251"/>
                    <a:pt x="6932" y="872"/>
                    <a:pt x="5522" y="289"/>
                  </a:cubicBezTo>
                  <a:cubicBezTo>
                    <a:pt x="5054" y="95"/>
                    <a:pt x="4563" y="0"/>
                    <a:pt x="4077" y="0"/>
                  </a:cubicBezTo>
                  <a:close/>
                </a:path>
              </a:pathLst>
            </a:custGeom>
            <a:solidFill>
              <a:srgbClr val="8D2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267;p30"/>
          <p:cNvGrpSpPr/>
          <p:nvPr/>
        </p:nvGrpSpPr>
        <p:grpSpPr>
          <a:xfrm>
            <a:off x="7471582" y="3016016"/>
            <a:ext cx="229226" cy="312939"/>
            <a:chOff x="3551650" y="1362600"/>
            <a:chExt cx="331875" cy="453075"/>
          </a:xfrm>
        </p:grpSpPr>
        <p:sp>
          <p:nvSpPr>
            <p:cNvPr id="268" name="Google Shape;268;p30"/>
            <p:cNvSpPr/>
            <p:nvPr/>
          </p:nvSpPr>
          <p:spPr>
            <a:xfrm>
              <a:off x="3580025" y="1374125"/>
              <a:ext cx="275175" cy="439775"/>
            </a:xfrm>
            <a:custGeom>
              <a:avLst/>
              <a:gdLst/>
              <a:ahLst/>
              <a:cxnLst/>
              <a:rect l="l" t="t" r="r" b="b"/>
              <a:pathLst>
                <a:path w="11007" h="17591" extrusionOk="0">
                  <a:moveTo>
                    <a:pt x="4290" y="1"/>
                  </a:moveTo>
                  <a:cubicBezTo>
                    <a:pt x="1782" y="567"/>
                    <a:pt x="1" y="2795"/>
                    <a:pt x="1" y="5366"/>
                  </a:cubicBezTo>
                  <a:lnTo>
                    <a:pt x="1" y="17590"/>
                  </a:lnTo>
                  <a:lnTo>
                    <a:pt x="11007" y="17590"/>
                  </a:lnTo>
                  <a:lnTo>
                    <a:pt x="11007" y="5366"/>
                  </a:lnTo>
                  <a:cubicBezTo>
                    <a:pt x="11004" y="2795"/>
                    <a:pt x="9223" y="567"/>
                    <a:pt x="6714" y="1"/>
                  </a:cubicBezTo>
                  <a:close/>
                </a:path>
              </a:pathLst>
            </a:custGeom>
            <a:solidFill>
              <a:srgbClr val="FCE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3614500" y="1408600"/>
              <a:ext cx="206225" cy="405300"/>
            </a:xfrm>
            <a:custGeom>
              <a:avLst/>
              <a:gdLst/>
              <a:ahLst/>
              <a:cxnLst/>
              <a:rect l="l" t="t" r="r" b="b"/>
              <a:pathLst>
                <a:path w="8249" h="16212" extrusionOk="0">
                  <a:moveTo>
                    <a:pt x="3132" y="1"/>
                  </a:moveTo>
                  <a:cubicBezTo>
                    <a:pt x="1295" y="459"/>
                    <a:pt x="3" y="2110"/>
                    <a:pt x="1" y="4004"/>
                  </a:cubicBezTo>
                  <a:lnTo>
                    <a:pt x="1" y="16211"/>
                  </a:lnTo>
                  <a:lnTo>
                    <a:pt x="8249" y="16211"/>
                  </a:lnTo>
                  <a:lnTo>
                    <a:pt x="8249" y="4004"/>
                  </a:lnTo>
                  <a:cubicBezTo>
                    <a:pt x="8246" y="2110"/>
                    <a:pt x="6955" y="459"/>
                    <a:pt x="5117" y="1"/>
                  </a:cubicBezTo>
                  <a:close/>
                </a:path>
              </a:pathLst>
            </a:custGeom>
            <a:solidFill>
              <a:srgbClr val="CF5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0"/>
            <p:cNvSpPr/>
            <p:nvPr/>
          </p:nvSpPr>
          <p:spPr>
            <a:xfrm>
              <a:off x="3609200" y="1403300"/>
              <a:ext cx="216000" cy="410600"/>
            </a:xfrm>
            <a:custGeom>
              <a:avLst/>
              <a:gdLst/>
              <a:ahLst/>
              <a:cxnLst/>
              <a:rect l="l" t="t" r="r" b="b"/>
              <a:pathLst>
                <a:path w="8640" h="16424" extrusionOk="0">
                  <a:moveTo>
                    <a:pt x="3324" y="0"/>
                  </a:moveTo>
                  <a:cubicBezTo>
                    <a:pt x="3307" y="0"/>
                    <a:pt x="3293" y="3"/>
                    <a:pt x="3279" y="6"/>
                  </a:cubicBezTo>
                  <a:cubicBezTo>
                    <a:pt x="1354" y="479"/>
                    <a:pt x="0" y="2209"/>
                    <a:pt x="3" y="4191"/>
                  </a:cubicBezTo>
                  <a:lnTo>
                    <a:pt x="3" y="16423"/>
                  </a:lnTo>
                  <a:lnTo>
                    <a:pt x="391" y="16423"/>
                  </a:lnTo>
                  <a:lnTo>
                    <a:pt x="391" y="4208"/>
                  </a:lnTo>
                  <a:cubicBezTo>
                    <a:pt x="388" y="2404"/>
                    <a:pt x="1614" y="830"/>
                    <a:pt x="3364" y="391"/>
                  </a:cubicBezTo>
                  <a:lnTo>
                    <a:pt x="5309" y="391"/>
                  </a:lnTo>
                  <a:cubicBezTo>
                    <a:pt x="7059" y="830"/>
                    <a:pt x="8285" y="2404"/>
                    <a:pt x="8283" y="4208"/>
                  </a:cubicBezTo>
                  <a:lnTo>
                    <a:pt x="8283" y="16423"/>
                  </a:lnTo>
                  <a:lnTo>
                    <a:pt x="8639" y="16423"/>
                  </a:lnTo>
                  <a:lnTo>
                    <a:pt x="8639" y="4191"/>
                  </a:lnTo>
                  <a:cubicBezTo>
                    <a:pt x="8639" y="2209"/>
                    <a:pt x="7286" y="479"/>
                    <a:pt x="5360" y="6"/>
                  </a:cubicBezTo>
                  <a:cubicBezTo>
                    <a:pt x="5346" y="3"/>
                    <a:pt x="5329" y="0"/>
                    <a:pt x="5315" y="0"/>
                  </a:cubicBezTo>
                  <a:close/>
                </a:path>
              </a:pathLst>
            </a:custGeom>
            <a:solidFill>
              <a:srgbClr val="C94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0"/>
            <p:cNvSpPr/>
            <p:nvPr/>
          </p:nvSpPr>
          <p:spPr>
            <a:xfrm>
              <a:off x="3648775" y="1440600"/>
              <a:ext cx="137550" cy="68050"/>
            </a:xfrm>
            <a:custGeom>
              <a:avLst/>
              <a:gdLst/>
              <a:ahLst/>
              <a:cxnLst/>
              <a:rect l="l" t="t" r="r" b="b"/>
              <a:pathLst>
                <a:path w="5502" h="2722" extrusionOk="0">
                  <a:moveTo>
                    <a:pt x="2750" y="0"/>
                  </a:moveTo>
                  <a:cubicBezTo>
                    <a:pt x="1243" y="0"/>
                    <a:pt x="17" y="1212"/>
                    <a:pt x="0" y="2722"/>
                  </a:cubicBezTo>
                  <a:lnTo>
                    <a:pt x="5502" y="2722"/>
                  </a:lnTo>
                  <a:cubicBezTo>
                    <a:pt x="5482" y="1212"/>
                    <a:pt x="4256" y="0"/>
                    <a:pt x="2750" y="0"/>
                  </a:cubicBezTo>
                  <a:close/>
                </a:path>
              </a:pathLst>
            </a:custGeom>
            <a:solidFill>
              <a:srgbClr val="95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0"/>
            <p:cNvSpPr/>
            <p:nvPr/>
          </p:nvSpPr>
          <p:spPr>
            <a:xfrm>
              <a:off x="3643750" y="1434925"/>
              <a:ext cx="147750" cy="79025"/>
            </a:xfrm>
            <a:custGeom>
              <a:avLst/>
              <a:gdLst/>
              <a:ahLst/>
              <a:cxnLst/>
              <a:rect l="l" t="t" r="r" b="b"/>
              <a:pathLst>
                <a:path w="5910" h="3161" extrusionOk="0">
                  <a:moveTo>
                    <a:pt x="2951" y="394"/>
                  </a:moveTo>
                  <a:cubicBezTo>
                    <a:pt x="4279" y="394"/>
                    <a:pt x="5383" y="1414"/>
                    <a:pt x="5488" y="2736"/>
                  </a:cubicBezTo>
                  <a:lnTo>
                    <a:pt x="413" y="2736"/>
                  </a:lnTo>
                  <a:cubicBezTo>
                    <a:pt x="521" y="1414"/>
                    <a:pt x="1625" y="394"/>
                    <a:pt x="2951" y="394"/>
                  </a:cubicBezTo>
                  <a:close/>
                  <a:moveTo>
                    <a:pt x="2954" y="1"/>
                  </a:moveTo>
                  <a:cubicBezTo>
                    <a:pt x="2891" y="1"/>
                    <a:pt x="2827" y="3"/>
                    <a:pt x="2764" y="7"/>
                  </a:cubicBezTo>
                  <a:cubicBezTo>
                    <a:pt x="1203" y="106"/>
                    <a:pt x="0" y="1425"/>
                    <a:pt x="0" y="2991"/>
                  </a:cubicBezTo>
                  <a:lnTo>
                    <a:pt x="0" y="3161"/>
                  </a:lnTo>
                  <a:lnTo>
                    <a:pt x="5910" y="3161"/>
                  </a:lnTo>
                  <a:lnTo>
                    <a:pt x="5910" y="2954"/>
                  </a:lnTo>
                  <a:cubicBezTo>
                    <a:pt x="5907" y="1313"/>
                    <a:pt x="4574" y="1"/>
                    <a:pt x="2954" y="1"/>
                  </a:cubicBezTo>
                  <a:close/>
                </a:path>
              </a:pathLst>
            </a:custGeom>
            <a:solidFill>
              <a:srgbClr val="C94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0"/>
            <p:cNvSpPr/>
            <p:nvPr/>
          </p:nvSpPr>
          <p:spPr>
            <a:xfrm>
              <a:off x="3565875" y="1733375"/>
              <a:ext cx="63725" cy="80525"/>
            </a:xfrm>
            <a:custGeom>
              <a:avLst/>
              <a:gdLst/>
              <a:ahLst/>
              <a:cxnLst/>
              <a:rect l="l" t="t" r="r" b="b"/>
              <a:pathLst>
                <a:path w="2549" h="3221" extrusionOk="0">
                  <a:moveTo>
                    <a:pt x="521" y="1"/>
                  </a:moveTo>
                  <a:cubicBezTo>
                    <a:pt x="232" y="1"/>
                    <a:pt x="0" y="233"/>
                    <a:pt x="0" y="522"/>
                  </a:cubicBezTo>
                  <a:lnTo>
                    <a:pt x="0" y="3220"/>
                  </a:lnTo>
                  <a:lnTo>
                    <a:pt x="2549" y="3220"/>
                  </a:lnTo>
                  <a:lnTo>
                    <a:pt x="2549" y="522"/>
                  </a:lnTo>
                  <a:cubicBezTo>
                    <a:pt x="2549" y="233"/>
                    <a:pt x="2314" y="1"/>
                    <a:pt x="2025" y="1"/>
                  </a:cubicBezTo>
                  <a:close/>
                </a:path>
              </a:pathLst>
            </a:custGeom>
            <a:solidFill>
              <a:srgbClr val="DBD0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0"/>
            <p:cNvSpPr/>
            <p:nvPr/>
          </p:nvSpPr>
          <p:spPr>
            <a:xfrm>
              <a:off x="3565875" y="1733375"/>
              <a:ext cx="29975" cy="80525"/>
            </a:xfrm>
            <a:custGeom>
              <a:avLst/>
              <a:gdLst/>
              <a:ahLst/>
              <a:cxnLst/>
              <a:rect l="l" t="t" r="r" b="b"/>
              <a:pathLst>
                <a:path w="1199" h="3221" extrusionOk="0">
                  <a:moveTo>
                    <a:pt x="1193" y="1"/>
                  </a:moveTo>
                  <a:cubicBezTo>
                    <a:pt x="1191" y="1"/>
                    <a:pt x="1189" y="1"/>
                    <a:pt x="1188" y="1"/>
                  </a:cubicBezTo>
                  <a:lnTo>
                    <a:pt x="1198" y="1"/>
                  </a:lnTo>
                  <a:cubicBezTo>
                    <a:pt x="1196" y="1"/>
                    <a:pt x="1195" y="1"/>
                    <a:pt x="1193" y="1"/>
                  </a:cubicBezTo>
                  <a:close/>
                  <a:moveTo>
                    <a:pt x="521" y="1"/>
                  </a:moveTo>
                  <a:cubicBezTo>
                    <a:pt x="232" y="1"/>
                    <a:pt x="0" y="233"/>
                    <a:pt x="0" y="522"/>
                  </a:cubicBezTo>
                  <a:lnTo>
                    <a:pt x="0" y="3220"/>
                  </a:lnTo>
                  <a:lnTo>
                    <a:pt x="671" y="3220"/>
                  </a:lnTo>
                  <a:lnTo>
                    <a:pt x="671" y="522"/>
                  </a:lnTo>
                  <a:cubicBezTo>
                    <a:pt x="674" y="236"/>
                    <a:pt x="904" y="4"/>
                    <a:pt x="1188" y="1"/>
                  </a:cubicBezTo>
                  <a:close/>
                </a:path>
              </a:pathLst>
            </a:custGeom>
            <a:solidFill>
              <a:srgbClr val="D1C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0"/>
            <p:cNvSpPr/>
            <p:nvPr/>
          </p:nvSpPr>
          <p:spPr>
            <a:xfrm>
              <a:off x="3805625" y="1733375"/>
              <a:ext cx="63750" cy="80525"/>
            </a:xfrm>
            <a:custGeom>
              <a:avLst/>
              <a:gdLst/>
              <a:ahLst/>
              <a:cxnLst/>
              <a:rect l="l" t="t" r="r" b="b"/>
              <a:pathLst>
                <a:path w="2550" h="3221" extrusionOk="0">
                  <a:moveTo>
                    <a:pt x="525" y="1"/>
                  </a:moveTo>
                  <a:cubicBezTo>
                    <a:pt x="236" y="1"/>
                    <a:pt x="1" y="233"/>
                    <a:pt x="1" y="522"/>
                  </a:cubicBezTo>
                  <a:lnTo>
                    <a:pt x="1" y="3220"/>
                  </a:lnTo>
                  <a:lnTo>
                    <a:pt x="2549" y="3220"/>
                  </a:lnTo>
                  <a:lnTo>
                    <a:pt x="2549" y="522"/>
                  </a:lnTo>
                  <a:cubicBezTo>
                    <a:pt x="2549" y="233"/>
                    <a:pt x="2317" y="1"/>
                    <a:pt x="2028" y="1"/>
                  </a:cubicBezTo>
                  <a:close/>
                </a:path>
              </a:pathLst>
            </a:custGeom>
            <a:solidFill>
              <a:srgbClr val="DBD0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0"/>
            <p:cNvSpPr/>
            <p:nvPr/>
          </p:nvSpPr>
          <p:spPr>
            <a:xfrm>
              <a:off x="3805625" y="1733375"/>
              <a:ext cx="30050" cy="80525"/>
            </a:xfrm>
            <a:custGeom>
              <a:avLst/>
              <a:gdLst/>
              <a:ahLst/>
              <a:cxnLst/>
              <a:rect l="l" t="t" r="r" b="b"/>
              <a:pathLst>
                <a:path w="1202" h="3221" extrusionOk="0">
                  <a:moveTo>
                    <a:pt x="1196" y="1"/>
                  </a:moveTo>
                  <a:cubicBezTo>
                    <a:pt x="1195" y="1"/>
                    <a:pt x="1193" y="1"/>
                    <a:pt x="1191" y="1"/>
                  </a:cubicBezTo>
                  <a:lnTo>
                    <a:pt x="1201" y="1"/>
                  </a:lnTo>
                  <a:cubicBezTo>
                    <a:pt x="1200" y="1"/>
                    <a:pt x="1198" y="1"/>
                    <a:pt x="1196" y="1"/>
                  </a:cubicBezTo>
                  <a:close/>
                  <a:moveTo>
                    <a:pt x="525" y="1"/>
                  </a:moveTo>
                  <a:cubicBezTo>
                    <a:pt x="236" y="1"/>
                    <a:pt x="1" y="233"/>
                    <a:pt x="1" y="522"/>
                  </a:cubicBezTo>
                  <a:lnTo>
                    <a:pt x="1" y="3220"/>
                  </a:lnTo>
                  <a:lnTo>
                    <a:pt x="675" y="3220"/>
                  </a:lnTo>
                  <a:lnTo>
                    <a:pt x="675" y="522"/>
                  </a:lnTo>
                  <a:cubicBezTo>
                    <a:pt x="675" y="236"/>
                    <a:pt x="907" y="4"/>
                    <a:pt x="1191" y="1"/>
                  </a:cubicBezTo>
                  <a:close/>
                </a:path>
              </a:pathLst>
            </a:custGeom>
            <a:solidFill>
              <a:srgbClr val="D1C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0"/>
            <p:cNvSpPr/>
            <p:nvPr/>
          </p:nvSpPr>
          <p:spPr>
            <a:xfrm>
              <a:off x="3685350" y="1362600"/>
              <a:ext cx="64325" cy="51325"/>
            </a:xfrm>
            <a:custGeom>
              <a:avLst/>
              <a:gdLst/>
              <a:ahLst/>
              <a:cxnLst/>
              <a:rect l="l" t="t" r="r" b="b"/>
              <a:pathLst>
                <a:path w="2573" h="2053" extrusionOk="0">
                  <a:moveTo>
                    <a:pt x="1" y="0"/>
                  </a:moveTo>
                  <a:lnTo>
                    <a:pt x="329" y="2053"/>
                  </a:lnTo>
                  <a:lnTo>
                    <a:pt x="2244" y="2053"/>
                  </a:lnTo>
                  <a:lnTo>
                    <a:pt x="2572" y="0"/>
                  </a:lnTo>
                  <a:close/>
                </a:path>
              </a:pathLst>
            </a:custGeom>
            <a:solidFill>
              <a:srgbClr val="DBD0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0"/>
            <p:cNvSpPr/>
            <p:nvPr/>
          </p:nvSpPr>
          <p:spPr>
            <a:xfrm>
              <a:off x="3656050" y="1611275"/>
              <a:ext cx="122150" cy="166375"/>
            </a:xfrm>
            <a:custGeom>
              <a:avLst/>
              <a:gdLst/>
              <a:ahLst/>
              <a:cxnLst/>
              <a:rect l="l" t="t" r="r" b="b"/>
              <a:pathLst>
                <a:path w="4886" h="6655" extrusionOk="0">
                  <a:moveTo>
                    <a:pt x="4" y="0"/>
                  </a:moveTo>
                  <a:lnTo>
                    <a:pt x="4" y="4256"/>
                  </a:lnTo>
                  <a:cubicBezTo>
                    <a:pt x="1" y="5579"/>
                    <a:pt x="1074" y="6652"/>
                    <a:pt x="2399" y="6655"/>
                  </a:cubicBezTo>
                  <a:lnTo>
                    <a:pt x="2487" y="6655"/>
                  </a:lnTo>
                  <a:cubicBezTo>
                    <a:pt x="3812" y="6655"/>
                    <a:pt x="4885" y="5579"/>
                    <a:pt x="4885" y="4256"/>
                  </a:cubicBezTo>
                  <a:lnTo>
                    <a:pt x="4885" y="0"/>
                  </a:lnTo>
                  <a:close/>
                </a:path>
              </a:pathLst>
            </a:custGeom>
            <a:solidFill>
              <a:srgbClr val="FCE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0"/>
            <p:cNvSpPr/>
            <p:nvPr/>
          </p:nvSpPr>
          <p:spPr>
            <a:xfrm>
              <a:off x="3687975" y="1611275"/>
              <a:ext cx="59275" cy="135075"/>
            </a:xfrm>
            <a:custGeom>
              <a:avLst/>
              <a:gdLst/>
              <a:ahLst/>
              <a:cxnLst/>
              <a:rect l="l" t="t" r="r" b="b"/>
              <a:pathLst>
                <a:path w="2371" h="5403" extrusionOk="0">
                  <a:moveTo>
                    <a:pt x="1" y="0"/>
                  </a:moveTo>
                  <a:lnTo>
                    <a:pt x="1" y="4188"/>
                  </a:lnTo>
                  <a:cubicBezTo>
                    <a:pt x="1" y="4858"/>
                    <a:pt x="525" y="5403"/>
                    <a:pt x="1182" y="5403"/>
                  </a:cubicBezTo>
                  <a:cubicBezTo>
                    <a:pt x="1208" y="5403"/>
                    <a:pt x="1234" y="5402"/>
                    <a:pt x="1261" y="5400"/>
                  </a:cubicBezTo>
                  <a:cubicBezTo>
                    <a:pt x="1887" y="5358"/>
                    <a:pt x="2371" y="4837"/>
                    <a:pt x="2371" y="4211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5C1D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0"/>
            <p:cNvSpPr/>
            <p:nvPr/>
          </p:nvSpPr>
          <p:spPr>
            <a:xfrm>
              <a:off x="3650825" y="1605950"/>
              <a:ext cx="132750" cy="177000"/>
            </a:xfrm>
            <a:custGeom>
              <a:avLst/>
              <a:gdLst/>
              <a:ahLst/>
              <a:cxnLst/>
              <a:rect l="l" t="t" r="r" b="b"/>
              <a:pathLst>
                <a:path w="5310" h="7080" extrusionOk="0">
                  <a:moveTo>
                    <a:pt x="4888" y="426"/>
                  </a:moveTo>
                  <a:lnTo>
                    <a:pt x="4888" y="4461"/>
                  </a:lnTo>
                  <a:cubicBezTo>
                    <a:pt x="4888" y="5673"/>
                    <a:pt x="3905" y="6655"/>
                    <a:pt x="2693" y="6655"/>
                  </a:cubicBezTo>
                  <a:lnTo>
                    <a:pt x="2619" y="6655"/>
                  </a:lnTo>
                  <a:cubicBezTo>
                    <a:pt x="1407" y="6655"/>
                    <a:pt x="425" y="5673"/>
                    <a:pt x="425" y="4461"/>
                  </a:cubicBezTo>
                  <a:lnTo>
                    <a:pt x="425" y="426"/>
                  </a:lnTo>
                  <a:close/>
                  <a:moveTo>
                    <a:pt x="0" y="1"/>
                  </a:moveTo>
                  <a:lnTo>
                    <a:pt x="0" y="4478"/>
                  </a:lnTo>
                  <a:cubicBezTo>
                    <a:pt x="0" y="5913"/>
                    <a:pt x="1164" y="7080"/>
                    <a:pt x="2602" y="7080"/>
                  </a:cubicBezTo>
                  <a:lnTo>
                    <a:pt x="2699" y="7080"/>
                  </a:lnTo>
                  <a:cubicBezTo>
                    <a:pt x="4137" y="7077"/>
                    <a:pt x="5307" y="5911"/>
                    <a:pt x="5309" y="4469"/>
                  </a:cubicBezTo>
                  <a:lnTo>
                    <a:pt x="5309" y="1"/>
                  </a:lnTo>
                  <a:close/>
                </a:path>
              </a:pathLst>
            </a:custGeom>
            <a:solidFill>
              <a:srgbClr val="C94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0"/>
            <p:cNvSpPr/>
            <p:nvPr/>
          </p:nvSpPr>
          <p:spPr>
            <a:xfrm>
              <a:off x="3682675" y="1606800"/>
              <a:ext cx="69050" cy="144350"/>
            </a:xfrm>
            <a:custGeom>
              <a:avLst/>
              <a:gdLst/>
              <a:ahLst/>
              <a:cxnLst/>
              <a:rect l="l" t="t" r="r" b="b"/>
              <a:pathLst>
                <a:path w="2762" h="5774" extrusionOk="0">
                  <a:moveTo>
                    <a:pt x="388" y="389"/>
                  </a:moveTo>
                  <a:lnTo>
                    <a:pt x="2407" y="392"/>
                  </a:lnTo>
                  <a:lnTo>
                    <a:pt x="2407" y="4418"/>
                  </a:lnTo>
                  <a:cubicBezTo>
                    <a:pt x="2405" y="4981"/>
                    <a:pt x="1948" y="5426"/>
                    <a:pt x="1401" y="5426"/>
                  </a:cubicBezTo>
                  <a:cubicBezTo>
                    <a:pt x="1358" y="5426"/>
                    <a:pt x="1315" y="5423"/>
                    <a:pt x="1272" y="5418"/>
                  </a:cubicBezTo>
                  <a:cubicBezTo>
                    <a:pt x="765" y="5356"/>
                    <a:pt x="388" y="4911"/>
                    <a:pt x="388" y="4398"/>
                  </a:cubicBezTo>
                  <a:lnTo>
                    <a:pt x="388" y="389"/>
                  </a:lnTo>
                  <a:close/>
                  <a:moveTo>
                    <a:pt x="184" y="1"/>
                  </a:moveTo>
                  <a:cubicBezTo>
                    <a:pt x="83" y="1"/>
                    <a:pt x="0" y="83"/>
                    <a:pt x="0" y="185"/>
                  </a:cubicBezTo>
                  <a:lnTo>
                    <a:pt x="0" y="4373"/>
                  </a:lnTo>
                  <a:cubicBezTo>
                    <a:pt x="0" y="5061"/>
                    <a:pt x="496" y="5661"/>
                    <a:pt x="1176" y="5758"/>
                  </a:cubicBezTo>
                  <a:cubicBezTo>
                    <a:pt x="1245" y="5768"/>
                    <a:pt x="1314" y="5773"/>
                    <a:pt x="1383" y="5773"/>
                  </a:cubicBezTo>
                  <a:cubicBezTo>
                    <a:pt x="2128" y="5773"/>
                    <a:pt x="2759" y="5169"/>
                    <a:pt x="2761" y="4398"/>
                  </a:cubicBezTo>
                  <a:lnTo>
                    <a:pt x="2761" y="185"/>
                  </a:lnTo>
                  <a:cubicBezTo>
                    <a:pt x="2761" y="83"/>
                    <a:pt x="2676" y="1"/>
                    <a:pt x="2577" y="1"/>
                  </a:cubicBezTo>
                  <a:close/>
                </a:path>
              </a:pathLst>
            </a:custGeom>
            <a:solidFill>
              <a:srgbClr val="C94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0"/>
            <p:cNvSpPr/>
            <p:nvPr/>
          </p:nvSpPr>
          <p:spPr>
            <a:xfrm>
              <a:off x="3567425" y="1530700"/>
              <a:ext cx="60550" cy="15125"/>
            </a:xfrm>
            <a:custGeom>
              <a:avLst/>
              <a:gdLst/>
              <a:ahLst/>
              <a:cxnLst/>
              <a:rect l="l" t="t" r="r" b="b"/>
              <a:pathLst>
                <a:path w="2422" h="605" extrusionOk="0">
                  <a:moveTo>
                    <a:pt x="2107" y="1"/>
                  </a:moveTo>
                  <a:cubicBezTo>
                    <a:pt x="2105" y="1"/>
                    <a:pt x="2103" y="1"/>
                    <a:pt x="2102" y="1"/>
                  </a:cubicBezTo>
                  <a:lnTo>
                    <a:pt x="312" y="1"/>
                  </a:lnTo>
                  <a:cubicBezTo>
                    <a:pt x="136" y="1"/>
                    <a:pt x="1" y="145"/>
                    <a:pt x="9" y="321"/>
                  </a:cubicBezTo>
                  <a:cubicBezTo>
                    <a:pt x="23" y="482"/>
                    <a:pt x="159" y="604"/>
                    <a:pt x="323" y="604"/>
                  </a:cubicBezTo>
                  <a:lnTo>
                    <a:pt x="2113" y="604"/>
                  </a:lnTo>
                  <a:cubicBezTo>
                    <a:pt x="2286" y="601"/>
                    <a:pt x="2422" y="457"/>
                    <a:pt x="2413" y="284"/>
                  </a:cubicBezTo>
                  <a:cubicBezTo>
                    <a:pt x="2399" y="125"/>
                    <a:pt x="2266" y="1"/>
                    <a:pt x="2107" y="1"/>
                  </a:cubicBezTo>
                  <a:close/>
                </a:path>
              </a:pathLst>
            </a:custGeom>
            <a:solidFill>
              <a:srgbClr val="DBD0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0"/>
            <p:cNvSpPr/>
            <p:nvPr/>
          </p:nvSpPr>
          <p:spPr>
            <a:xfrm>
              <a:off x="3567425" y="1553725"/>
              <a:ext cx="60550" cy="15100"/>
            </a:xfrm>
            <a:custGeom>
              <a:avLst/>
              <a:gdLst/>
              <a:ahLst/>
              <a:cxnLst/>
              <a:rect l="l" t="t" r="r" b="b"/>
              <a:pathLst>
                <a:path w="2422" h="604" extrusionOk="0">
                  <a:moveTo>
                    <a:pt x="2107" y="0"/>
                  </a:moveTo>
                  <a:cubicBezTo>
                    <a:pt x="2105" y="0"/>
                    <a:pt x="2103" y="0"/>
                    <a:pt x="2102" y="0"/>
                  </a:cubicBezTo>
                  <a:lnTo>
                    <a:pt x="312" y="0"/>
                  </a:lnTo>
                  <a:cubicBezTo>
                    <a:pt x="136" y="0"/>
                    <a:pt x="1" y="145"/>
                    <a:pt x="9" y="320"/>
                  </a:cubicBezTo>
                  <a:cubicBezTo>
                    <a:pt x="23" y="482"/>
                    <a:pt x="159" y="603"/>
                    <a:pt x="323" y="603"/>
                  </a:cubicBezTo>
                  <a:lnTo>
                    <a:pt x="2113" y="603"/>
                  </a:lnTo>
                  <a:cubicBezTo>
                    <a:pt x="2286" y="601"/>
                    <a:pt x="2422" y="456"/>
                    <a:pt x="2413" y="283"/>
                  </a:cubicBezTo>
                  <a:cubicBezTo>
                    <a:pt x="2399" y="124"/>
                    <a:pt x="2266" y="0"/>
                    <a:pt x="2107" y="0"/>
                  </a:cubicBezTo>
                  <a:close/>
                </a:path>
              </a:pathLst>
            </a:custGeom>
            <a:solidFill>
              <a:srgbClr val="DBD0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0"/>
            <p:cNvSpPr/>
            <p:nvPr/>
          </p:nvSpPr>
          <p:spPr>
            <a:xfrm>
              <a:off x="3567425" y="1575875"/>
              <a:ext cx="60550" cy="15025"/>
            </a:xfrm>
            <a:custGeom>
              <a:avLst/>
              <a:gdLst/>
              <a:ahLst/>
              <a:cxnLst/>
              <a:rect l="l" t="t" r="r" b="b"/>
              <a:pathLst>
                <a:path w="2422" h="601" extrusionOk="0">
                  <a:moveTo>
                    <a:pt x="2107" y="1"/>
                  </a:moveTo>
                  <a:cubicBezTo>
                    <a:pt x="2105" y="1"/>
                    <a:pt x="2103" y="1"/>
                    <a:pt x="2102" y="1"/>
                  </a:cubicBezTo>
                  <a:lnTo>
                    <a:pt x="312" y="1"/>
                  </a:lnTo>
                  <a:cubicBezTo>
                    <a:pt x="136" y="1"/>
                    <a:pt x="1" y="145"/>
                    <a:pt x="9" y="318"/>
                  </a:cubicBezTo>
                  <a:cubicBezTo>
                    <a:pt x="23" y="477"/>
                    <a:pt x="156" y="601"/>
                    <a:pt x="318" y="601"/>
                  </a:cubicBezTo>
                  <a:cubicBezTo>
                    <a:pt x="320" y="601"/>
                    <a:pt x="322" y="601"/>
                    <a:pt x="323" y="601"/>
                  </a:cubicBezTo>
                  <a:lnTo>
                    <a:pt x="2113" y="601"/>
                  </a:lnTo>
                  <a:cubicBezTo>
                    <a:pt x="2286" y="601"/>
                    <a:pt x="2422" y="456"/>
                    <a:pt x="2413" y="284"/>
                  </a:cubicBezTo>
                  <a:cubicBezTo>
                    <a:pt x="2399" y="121"/>
                    <a:pt x="2266" y="1"/>
                    <a:pt x="2107" y="1"/>
                  </a:cubicBezTo>
                  <a:close/>
                </a:path>
              </a:pathLst>
            </a:custGeom>
            <a:solidFill>
              <a:srgbClr val="DBD0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0"/>
            <p:cNvSpPr/>
            <p:nvPr/>
          </p:nvSpPr>
          <p:spPr>
            <a:xfrm>
              <a:off x="3567000" y="1530725"/>
              <a:ext cx="22550" cy="15100"/>
            </a:xfrm>
            <a:custGeom>
              <a:avLst/>
              <a:gdLst/>
              <a:ahLst/>
              <a:cxnLst/>
              <a:rect l="l" t="t" r="r" b="b"/>
              <a:pathLst>
                <a:path w="902" h="604" extrusionOk="0">
                  <a:moveTo>
                    <a:pt x="312" y="0"/>
                  </a:moveTo>
                  <a:cubicBezTo>
                    <a:pt x="139" y="0"/>
                    <a:pt x="1" y="144"/>
                    <a:pt x="12" y="320"/>
                  </a:cubicBezTo>
                  <a:cubicBezTo>
                    <a:pt x="23" y="481"/>
                    <a:pt x="162" y="603"/>
                    <a:pt x="323" y="603"/>
                  </a:cubicBezTo>
                  <a:lnTo>
                    <a:pt x="901" y="603"/>
                  </a:lnTo>
                  <a:cubicBezTo>
                    <a:pt x="734" y="603"/>
                    <a:pt x="598" y="467"/>
                    <a:pt x="598" y="300"/>
                  </a:cubicBezTo>
                  <a:cubicBezTo>
                    <a:pt x="598" y="136"/>
                    <a:pt x="734" y="0"/>
                    <a:pt x="901" y="0"/>
                  </a:cubicBezTo>
                  <a:close/>
                </a:path>
              </a:pathLst>
            </a:custGeom>
            <a:solidFill>
              <a:srgbClr val="D1C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0"/>
            <p:cNvSpPr/>
            <p:nvPr/>
          </p:nvSpPr>
          <p:spPr>
            <a:xfrm>
              <a:off x="3567000" y="1553725"/>
              <a:ext cx="22550" cy="15100"/>
            </a:xfrm>
            <a:custGeom>
              <a:avLst/>
              <a:gdLst/>
              <a:ahLst/>
              <a:cxnLst/>
              <a:rect l="l" t="t" r="r" b="b"/>
              <a:pathLst>
                <a:path w="902" h="604" extrusionOk="0">
                  <a:moveTo>
                    <a:pt x="312" y="0"/>
                  </a:moveTo>
                  <a:cubicBezTo>
                    <a:pt x="139" y="0"/>
                    <a:pt x="1" y="145"/>
                    <a:pt x="12" y="320"/>
                  </a:cubicBezTo>
                  <a:cubicBezTo>
                    <a:pt x="23" y="482"/>
                    <a:pt x="162" y="603"/>
                    <a:pt x="323" y="603"/>
                  </a:cubicBezTo>
                  <a:lnTo>
                    <a:pt x="901" y="603"/>
                  </a:lnTo>
                  <a:cubicBezTo>
                    <a:pt x="734" y="603"/>
                    <a:pt x="598" y="467"/>
                    <a:pt x="598" y="300"/>
                  </a:cubicBezTo>
                  <a:cubicBezTo>
                    <a:pt x="598" y="136"/>
                    <a:pt x="734" y="0"/>
                    <a:pt x="901" y="0"/>
                  </a:cubicBezTo>
                  <a:close/>
                </a:path>
              </a:pathLst>
            </a:custGeom>
            <a:solidFill>
              <a:srgbClr val="D1C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0"/>
            <p:cNvSpPr/>
            <p:nvPr/>
          </p:nvSpPr>
          <p:spPr>
            <a:xfrm>
              <a:off x="3567000" y="1575875"/>
              <a:ext cx="22550" cy="15025"/>
            </a:xfrm>
            <a:custGeom>
              <a:avLst/>
              <a:gdLst/>
              <a:ahLst/>
              <a:cxnLst/>
              <a:rect l="l" t="t" r="r" b="b"/>
              <a:pathLst>
                <a:path w="902" h="601" extrusionOk="0">
                  <a:moveTo>
                    <a:pt x="318" y="1"/>
                  </a:moveTo>
                  <a:cubicBezTo>
                    <a:pt x="159" y="1"/>
                    <a:pt x="23" y="121"/>
                    <a:pt x="12" y="284"/>
                  </a:cubicBezTo>
                  <a:cubicBezTo>
                    <a:pt x="1" y="456"/>
                    <a:pt x="139" y="601"/>
                    <a:pt x="312" y="601"/>
                  </a:cubicBezTo>
                  <a:lnTo>
                    <a:pt x="901" y="601"/>
                  </a:lnTo>
                  <a:cubicBezTo>
                    <a:pt x="734" y="601"/>
                    <a:pt x="598" y="465"/>
                    <a:pt x="598" y="301"/>
                  </a:cubicBezTo>
                  <a:cubicBezTo>
                    <a:pt x="598" y="134"/>
                    <a:pt x="734" y="1"/>
                    <a:pt x="901" y="1"/>
                  </a:cubicBezTo>
                  <a:lnTo>
                    <a:pt x="323" y="1"/>
                  </a:lnTo>
                  <a:cubicBezTo>
                    <a:pt x="322" y="1"/>
                    <a:pt x="320" y="1"/>
                    <a:pt x="318" y="1"/>
                  </a:cubicBezTo>
                  <a:close/>
                </a:path>
              </a:pathLst>
            </a:custGeom>
            <a:solidFill>
              <a:srgbClr val="D1C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0"/>
            <p:cNvSpPr/>
            <p:nvPr/>
          </p:nvSpPr>
          <p:spPr>
            <a:xfrm>
              <a:off x="3807050" y="1530700"/>
              <a:ext cx="60625" cy="15125"/>
            </a:xfrm>
            <a:custGeom>
              <a:avLst/>
              <a:gdLst/>
              <a:ahLst/>
              <a:cxnLst/>
              <a:rect l="l" t="t" r="r" b="b"/>
              <a:pathLst>
                <a:path w="2425" h="605" extrusionOk="0">
                  <a:moveTo>
                    <a:pt x="2107" y="1"/>
                  </a:moveTo>
                  <a:cubicBezTo>
                    <a:pt x="2105" y="1"/>
                    <a:pt x="2103" y="1"/>
                    <a:pt x="2102" y="1"/>
                  </a:cubicBezTo>
                  <a:lnTo>
                    <a:pt x="312" y="1"/>
                  </a:lnTo>
                  <a:cubicBezTo>
                    <a:pt x="139" y="1"/>
                    <a:pt x="0" y="145"/>
                    <a:pt x="12" y="321"/>
                  </a:cubicBezTo>
                  <a:cubicBezTo>
                    <a:pt x="26" y="482"/>
                    <a:pt x="162" y="604"/>
                    <a:pt x="323" y="604"/>
                  </a:cubicBezTo>
                  <a:lnTo>
                    <a:pt x="2113" y="604"/>
                  </a:lnTo>
                  <a:cubicBezTo>
                    <a:pt x="2286" y="604"/>
                    <a:pt x="2424" y="457"/>
                    <a:pt x="2413" y="284"/>
                  </a:cubicBezTo>
                  <a:cubicBezTo>
                    <a:pt x="2399" y="125"/>
                    <a:pt x="2266" y="1"/>
                    <a:pt x="2107" y="1"/>
                  </a:cubicBezTo>
                  <a:close/>
                </a:path>
              </a:pathLst>
            </a:custGeom>
            <a:solidFill>
              <a:srgbClr val="DBD0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0"/>
            <p:cNvSpPr/>
            <p:nvPr/>
          </p:nvSpPr>
          <p:spPr>
            <a:xfrm>
              <a:off x="3807050" y="1553725"/>
              <a:ext cx="60625" cy="15100"/>
            </a:xfrm>
            <a:custGeom>
              <a:avLst/>
              <a:gdLst/>
              <a:ahLst/>
              <a:cxnLst/>
              <a:rect l="l" t="t" r="r" b="b"/>
              <a:pathLst>
                <a:path w="2425" h="604" extrusionOk="0">
                  <a:moveTo>
                    <a:pt x="2107" y="0"/>
                  </a:moveTo>
                  <a:cubicBezTo>
                    <a:pt x="2105" y="0"/>
                    <a:pt x="2103" y="0"/>
                    <a:pt x="2102" y="0"/>
                  </a:cubicBezTo>
                  <a:lnTo>
                    <a:pt x="312" y="0"/>
                  </a:lnTo>
                  <a:cubicBezTo>
                    <a:pt x="139" y="0"/>
                    <a:pt x="0" y="145"/>
                    <a:pt x="12" y="320"/>
                  </a:cubicBezTo>
                  <a:cubicBezTo>
                    <a:pt x="23" y="482"/>
                    <a:pt x="162" y="603"/>
                    <a:pt x="323" y="603"/>
                  </a:cubicBezTo>
                  <a:lnTo>
                    <a:pt x="2113" y="603"/>
                  </a:lnTo>
                  <a:cubicBezTo>
                    <a:pt x="2286" y="603"/>
                    <a:pt x="2424" y="456"/>
                    <a:pt x="2413" y="283"/>
                  </a:cubicBezTo>
                  <a:cubicBezTo>
                    <a:pt x="2399" y="124"/>
                    <a:pt x="2266" y="0"/>
                    <a:pt x="2107" y="0"/>
                  </a:cubicBezTo>
                  <a:close/>
                </a:path>
              </a:pathLst>
            </a:custGeom>
            <a:solidFill>
              <a:srgbClr val="DBD0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0"/>
            <p:cNvSpPr/>
            <p:nvPr/>
          </p:nvSpPr>
          <p:spPr>
            <a:xfrm>
              <a:off x="3807050" y="1575875"/>
              <a:ext cx="60625" cy="15025"/>
            </a:xfrm>
            <a:custGeom>
              <a:avLst/>
              <a:gdLst/>
              <a:ahLst/>
              <a:cxnLst/>
              <a:rect l="l" t="t" r="r" b="b"/>
              <a:pathLst>
                <a:path w="2425" h="601" extrusionOk="0">
                  <a:moveTo>
                    <a:pt x="2107" y="1"/>
                  </a:moveTo>
                  <a:cubicBezTo>
                    <a:pt x="2105" y="1"/>
                    <a:pt x="2103" y="1"/>
                    <a:pt x="2102" y="1"/>
                  </a:cubicBezTo>
                  <a:lnTo>
                    <a:pt x="312" y="1"/>
                  </a:lnTo>
                  <a:cubicBezTo>
                    <a:pt x="139" y="1"/>
                    <a:pt x="0" y="145"/>
                    <a:pt x="12" y="318"/>
                  </a:cubicBezTo>
                  <a:cubicBezTo>
                    <a:pt x="26" y="477"/>
                    <a:pt x="159" y="601"/>
                    <a:pt x="318" y="601"/>
                  </a:cubicBezTo>
                  <a:cubicBezTo>
                    <a:pt x="320" y="601"/>
                    <a:pt x="321" y="601"/>
                    <a:pt x="323" y="601"/>
                  </a:cubicBezTo>
                  <a:lnTo>
                    <a:pt x="2113" y="601"/>
                  </a:lnTo>
                  <a:cubicBezTo>
                    <a:pt x="2286" y="601"/>
                    <a:pt x="2424" y="456"/>
                    <a:pt x="2413" y="284"/>
                  </a:cubicBezTo>
                  <a:cubicBezTo>
                    <a:pt x="2399" y="121"/>
                    <a:pt x="2266" y="1"/>
                    <a:pt x="2107" y="1"/>
                  </a:cubicBezTo>
                  <a:close/>
                </a:path>
              </a:pathLst>
            </a:custGeom>
            <a:solidFill>
              <a:srgbClr val="DBD0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0"/>
            <p:cNvSpPr/>
            <p:nvPr/>
          </p:nvSpPr>
          <p:spPr>
            <a:xfrm>
              <a:off x="3806700" y="1530725"/>
              <a:ext cx="22450" cy="15100"/>
            </a:xfrm>
            <a:custGeom>
              <a:avLst/>
              <a:gdLst/>
              <a:ahLst/>
              <a:cxnLst/>
              <a:rect l="l" t="t" r="r" b="b"/>
              <a:pathLst>
                <a:path w="898" h="604" extrusionOk="0">
                  <a:moveTo>
                    <a:pt x="309" y="0"/>
                  </a:moveTo>
                  <a:cubicBezTo>
                    <a:pt x="136" y="0"/>
                    <a:pt x="0" y="144"/>
                    <a:pt x="9" y="320"/>
                  </a:cubicBezTo>
                  <a:cubicBezTo>
                    <a:pt x="23" y="481"/>
                    <a:pt x="159" y="603"/>
                    <a:pt x="320" y="603"/>
                  </a:cubicBezTo>
                  <a:lnTo>
                    <a:pt x="898" y="603"/>
                  </a:lnTo>
                  <a:cubicBezTo>
                    <a:pt x="731" y="603"/>
                    <a:pt x="598" y="467"/>
                    <a:pt x="598" y="300"/>
                  </a:cubicBezTo>
                  <a:cubicBezTo>
                    <a:pt x="598" y="136"/>
                    <a:pt x="731" y="0"/>
                    <a:pt x="898" y="0"/>
                  </a:cubicBezTo>
                  <a:close/>
                </a:path>
              </a:pathLst>
            </a:custGeom>
            <a:solidFill>
              <a:srgbClr val="D1C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0"/>
            <p:cNvSpPr/>
            <p:nvPr/>
          </p:nvSpPr>
          <p:spPr>
            <a:xfrm>
              <a:off x="3806700" y="1553725"/>
              <a:ext cx="22450" cy="15100"/>
            </a:xfrm>
            <a:custGeom>
              <a:avLst/>
              <a:gdLst/>
              <a:ahLst/>
              <a:cxnLst/>
              <a:rect l="l" t="t" r="r" b="b"/>
              <a:pathLst>
                <a:path w="898" h="604" extrusionOk="0">
                  <a:moveTo>
                    <a:pt x="309" y="0"/>
                  </a:moveTo>
                  <a:cubicBezTo>
                    <a:pt x="136" y="0"/>
                    <a:pt x="0" y="145"/>
                    <a:pt x="9" y="320"/>
                  </a:cubicBezTo>
                  <a:cubicBezTo>
                    <a:pt x="23" y="482"/>
                    <a:pt x="159" y="603"/>
                    <a:pt x="320" y="603"/>
                  </a:cubicBezTo>
                  <a:lnTo>
                    <a:pt x="898" y="603"/>
                  </a:lnTo>
                  <a:cubicBezTo>
                    <a:pt x="731" y="603"/>
                    <a:pt x="598" y="467"/>
                    <a:pt x="598" y="300"/>
                  </a:cubicBezTo>
                  <a:cubicBezTo>
                    <a:pt x="598" y="136"/>
                    <a:pt x="731" y="0"/>
                    <a:pt x="898" y="0"/>
                  </a:cubicBezTo>
                  <a:close/>
                </a:path>
              </a:pathLst>
            </a:custGeom>
            <a:solidFill>
              <a:srgbClr val="D1C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0"/>
            <p:cNvSpPr/>
            <p:nvPr/>
          </p:nvSpPr>
          <p:spPr>
            <a:xfrm>
              <a:off x="3806700" y="1575875"/>
              <a:ext cx="22450" cy="15025"/>
            </a:xfrm>
            <a:custGeom>
              <a:avLst/>
              <a:gdLst/>
              <a:ahLst/>
              <a:cxnLst/>
              <a:rect l="l" t="t" r="r" b="b"/>
              <a:pathLst>
                <a:path w="898" h="601" extrusionOk="0">
                  <a:moveTo>
                    <a:pt x="315" y="1"/>
                  </a:moveTo>
                  <a:cubicBezTo>
                    <a:pt x="156" y="1"/>
                    <a:pt x="23" y="121"/>
                    <a:pt x="9" y="284"/>
                  </a:cubicBezTo>
                  <a:cubicBezTo>
                    <a:pt x="0" y="456"/>
                    <a:pt x="136" y="601"/>
                    <a:pt x="309" y="601"/>
                  </a:cubicBezTo>
                  <a:lnTo>
                    <a:pt x="898" y="601"/>
                  </a:lnTo>
                  <a:cubicBezTo>
                    <a:pt x="731" y="601"/>
                    <a:pt x="598" y="465"/>
                    <a:pt x="598" y="301"/>
                  </a:cubicBezTo>
                  <a:cubicBezTo>
                    <a:pt x="598" y="134"/>
                    <a:pt x="731" y="1"/>
                    <a:pt x="898" y="1"/>
                  </a:cubicBezTo>
                  <a:lnTo>
                    <a:pt x="320" y="1"/>
                  </a:lnTo>
                  <a:cubicBezTo>
                    <a:pt x="318" y="1"/>
                    <a:pt x="317" y="1"/>
                    <a:pt x="315" y="1"/>
                  </a:cubicBezTo>
                  <a:close/>
                </a:path>
              </a:pathLst>
            </a:custGeom>
            <a:solidFill>
              <a:srgbClr val="D1C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0"/>
            <p:cNvSpPr/>
            <p:nvPr/>
          </p:nvSpPr>
          <p:spPr>
            <a:xfrm>
              <a:off x="3656050" y="1535175"/>
              <a:ext cx="122150" cy="46025"/>
            </a:xfrm>
            <a:custGeom>
              <a:avLst/>
              <a:gdLst/>
              <a:ahLst/>
              <a:cxnLst/>
              <a:rect l="l" t="t" r="r" b="b"/>
              <a:pathLst>
                <a:path w="4886" h="1841" extrusionOk="0">
                  <a:moveTo>
                    <a:pt x="1" y="0"/>
                  </a:moveTo>
                  <a:lnTo>
                    <a:pt x="1" y="1841"/>
                  </a:lnTo>
                  <a:lnTo>
                    <a:pt x="4885" y="1841"/>
                  </a:lnTo>
                  <a:lnTo>
                    <a:pt x="4885" y="0"/>
                  </a:lnTo>
                  <a:close/>
                </a:path>
              </a:pathLst>
            </a:custGeom>
            <a:solidFill>
              <a:srgbClr val="DBD0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0"/>
            <p:cNvSpPr/>
            <p:nvPr/>
          </p:nvSpPr>
          <p:spPr>
            <a:xfrm>
              <a:off x="3650825" y="1529875"/>
              <a:ext cx="132750" cy="56650"/>
            </a:xfrm>
            <a:custGeom>
              <a:avLst/>
              <a:gdLst/>
              <a:ahLst/>
              <a:cxnLst/>
              <a:rect l="l" t="t" r="r" b="b"/>
              <a:pathLst>
                <a:path w="5310" h="2266" extrusionOk="0">
                  <a:moveTo>
                    <a:pt x="1558" y="425"/>
                  </a:moveTo>
                  <a:lnTo>
                    <a:pt x="1558" y="1841"/>
                  </a:lnTo>
                  <a:lnTo>
                    <a:pt x="425" y="1841"/>
                  </a:lnTo>
                  <a:lnTo>
                    <a:pt x="425" y="425"/>
                  </a:lnTo>
                  <a:close/>
                  <a:moveTo>
                    <a:pt x="3361" y="425"/>
                  </a:moveTo>
                  <a:lnTo>
                    <a:pt x="3361" y="1841"/>
                  </a:lnTo>
                  <a:lnTo>
                    <a:pt x="1982" y="1841"/>
                  </a:lnTo>
                  <a:lnTo>
                    <a:pt x="1982" y="425"/>
                  </a:lnTo>
                  <a:close/>
                  <a:moveTo>
                    <a:pt x="4919" y="425"/>
                  </a:moveTo>
                  <a:lnTo>
                    <a:pt x="4919" y="1841"/>
                  </a:lnTo>
                  <a:lnTo>
                    <a:pt x="3786" y="1841"/>
                  </a:lnTo>
                  <a:lnTo>
                    <a:pt x="3786" y="425"/>
                  </a:lnTo>
                  <a:close/>
                  <a:moveTo>
                    <a:pt x="0" y="0"/>
                  </a:moveTo>
                  <a:lnTo>
                    <a:pt x="0" y="2265"/>
                  </a:lnTo>
                  <a:lnTo>
                    <a:pt x="5309" y="2265"/>
                  </a:lnTo>
                  <a:lnTo>
                    <a:pt x="5309" y="0"/>
                  </a:lnTo>
                  <a:close/>
                </a:path>
              </a:pathLst>
            </a:custGeom>
            <a:solidFill>
              <a:srgbClr val="C94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0"/>
            <p:cNvSpPr/>
            <p:nvPr/>
          </p:nvSpPr>
          <p:spPr>
            <a:xfrm>
              <a:off x="3682675" y="1612125"/>
              <a:ext cx="71200" cy="67775"/>
            </a:xfrm>
            <a:custGeom>
              <a:avLst/>
              <a:gdLst/>
              <a:ahLst/>
              <a:cxnLst/>
              <a:rect l="l" t="t" r="r" b="b"/>
              <a:pathLst>
                <a:path w="2848" h="2711" extrusionOk="0">
                  <a:moveTo>
                    <a:pt x="2582" y="0"/>
                  </a:moveTo>
                  <a:cubicBezTo>
                    <a:pt x="2538" y="0"/>
                    <a:pt x="2493" y="17"/>
                    <a:pt x="2453" y="57"/>
                  </a:cubicBezTo>
                  <a:lnTo>
                    <a:pt x="116" y="2396"/>
                  </a:lnTo>
                  <a:cubicBezTo>
                    <a:pt x="0" y="2512"/>
                    <a:pt x="85" y="2710"/>
                    <a:pt x="250" y="2710"/>
                  </a:cubicBezTo>
                  <a:cubicBezTo>
                    <a:pt x="298" y="2710"/>
                    <a:pt x="343" y="2690"/>
                    <a:pt x="380" y="2656"/>
                  </a:cubicBezTo>
                  <a:lnTo>
                    <a:pt x="2713" y="317"/>
                  </a:lnTo>
                  <a:cubicBezTo>
                    <a:pt x="2848" y="185"/>
                    <a:pt x="2725" y="0"/>
                    <a:pt x="2582" y="0"/>
                  </a:cubicBezTo>
                  <a:close/>
                </a:path>
              </a:pathLst>
            </a:custGeom>
            <a:solidFill>
              <a:srgbClr val="C94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0"/>
            <p:cNvSpPr/>
            <p:nvPr/>
          </p:nvSpPr>
          <p:spPr>
            <a:xfrm>
              <a:off x="3683875" y="1666475"/>
              <a:ext cx="70025" cy="66575"/>
            </a:xfrm>
            <a:custGeom>
              <a:avLst/>
              <a:gdLst/>
              <a:ahLst/>
              <a:cxnLst/>
              <a:rect l="l" t="t" r="r" b="b"/>
              <a:pathLst>
                <a:path w="2801" h="2663" extrusionOk="0">
                  <a:moveTo>
                    <a:pt x="2536" y="1"/>
                  </a:moveTo>
                  <a:cubicBezTo>
                    <a:pt x="2493" y="1"/>
                    <a:pt x="2448" y="18"/>
                    <a:pt x="2407" y="58"/>
                  </a:cubicBezTo>
                  <a:lnTo>
                    <a:pt x="117" y="2348"/>
                  </a:lnTo>
                  <a:cubicBezTo>
                    <a:pt x="1" y="2464"/>
                    <a:pt x="83" y="2663"/>
                    <a:pt x="247" y="2663"/>
                  </a:cubicBezTo>
                  <a:cubicBezTo>
                    <a:pt x="295" y="2663"/>
                    <a:pt x="343" y="2643"/>
                    <a:pt x="377" y="2609"/>
                  </a:cubicBezTo>
                  <a:lnTo>
                    <a:pt x="2668" y="318"/>
                  </a:lnTo>
                  <a:cubicBezTo>
                    <a:pt x="2801" y="185"/>
                    <a:pt x="2679" y="1"/>
                    <a:pt x="2536" y="1"/>
                  </a:cubicBezTo>
                  <a:close/>
                </a:path>
              </a:pathLst>
            </a:custGeom>
            <a:solidFill>
              <a:srgbClr val="C94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0"/>
            <p:cNvSpPr/>
            <p:nvPr/>
          </p:nvSpPr>
          <p:spPr>
            <a:xfrm>
              <a:off x="3682325" y="1612125"/>
              <a:ext cx="71225" cy="67775"/>
            </a:xfrm>
            <a:custGeom>
              <a:avLst/>
              <a:gdLst/>
              <a:ahLst/>
              <a:cxnLst/>
              <a:rect l="l" t="t" r="r" b="b"/>
              <a:pathLst>
                <a:path w="2849" h="2711" extrusionOk="0">
                  <a:moveTo>
                    <a:pt x="266" y="0"/>
                  </a:moveTo>
                  <a:cubicBezTo>
                    <a:pt x="124" y="0"/>
                    <a:pt x="1" y="185"/>
                    <a:pt x="133" y="317"/>
                  </a:cubicBezTo>
                  <a:lnTo>
                    <a:pt x="2469" y="2656"/>
                  </a:lnTo>
                  <a:cubicBezTo>
                    <a:pt x="2503" y="2690"/>
                    <a:pt x="2551" y="2710"/>
                    <a:pt x="2600" y="2710"/>
                  </a:cubicBezTo>
                  <a:lnTo>
                    <a:pt x="2602" y="2710"/>
                  </a:lnTo>
                  <a:cubicBezTo>
                    <a:pt x="2767" y="2710"/>
                    <a:pt x="2849" y="2512"/>
                    <a:pt x="2733" y="2396"/>
                  </a:cubicBezTo>
                  <a:lnTo>
                    <a:pt x="394" y="57"/>
                  </a:lnTo>
                  <a:cubicBezTo>
                    <a:pt x="354" y="17"/>
                    <a:pt x="309" y="0"/>
                    <a:pt x="266" y="0"/>
                  </a:cubicBezTo>
                  <a:close/>
                </a:path>
              </a:pathLst>
            </a:custGeom>
            <a:solidFill>
              <a:srgbClr val="C94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0"/>
            <p:cNvSpPr/>
            <p:nvPr/>
          </p:nvSpPr>
          <p:spPr>
            <a:xfrm>
              <a:off x="3682250" y="1666475"/>
              <a:ext cx="69250" cy="65725"/>
            </a:xfrm>
            <a:custGeom>
              <a:avLst/>
              <a:gdLst/>
              <a:ahLst/>
              <a:cxnLst/>
              <a:rect l="l" t="t" r="r" b="b"/>
              <a:pathLst>
                <a:path w="2770" h="2629" extrusionOk="0">
                  <a:moveTo>
                    <a:pt x="266" y="1"/>
                  </a:moveTo>
                  <a:cubicBezTo>
                    <a:pt x="124" y="1"/>
                    <a:pt x="1" y="185"/>
                    <a:pt x="133" y="318"/>
                  </a:cubicBezTo>
                  <a:lnTo>
                    <a:pt x="2393" y="2575"/>
                  </a:lnTo>
                  <a:cubicBezTo>
                    <a:pt x="2427" y="2612"/>
                    <a:pt x="2475" y="2629"/>
                    <a:pt x="2523" y="2629"/>
                  </a:cubicBezTo>
                  <a:cubicBezTo>
                    <a:pt x="2688" y="2629"/>
                    <a:pt x="2770" y="2430"/>
                    <a:pt x="2654" y="2314"/>
                  </a:cubicBezTo>
                  <a:lnTo>
                    <a:pt x="394" y="58"/>
                  </a:lnTo>
                  <a:cubicBezTo>
                    <a:pt x="354" y="18"/>
                    <a:pt x="309" y="1"/>
                    <a:pt x="266" y="1"/>
                  </a:cubicBezTo>
                  <a:close/>
                </a:path>
              </a:pathLst>
            </a:custGeom>
            <a:solidFill>
              <a:srgbClr val="C94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0"/>
            <p:cNvSpPr/>
            <p:nvPr/>
          </p:nvSpPr>
          <p:spPr>
            <a:xfrm>
              <a:off x="3551650" y="1801475"/>
              <a:ext cx="331875" cy="14200"/>
            </a:xfrm>
            <a:custGeom>
              <a:avLst/>
              <a:gdLst/>
              <a:ahLst/>
              <a:cxnLst/>
              <a:rect l="l" t="t" r="r" b="b"/>
              <a:pathLst>
                <a:path w="13275" h="568" extrusionOk="0">
                  <a:moveTo>
                    <a:pt x="0" y="1"/>
                  </a:moveTo>
                  <a:lnTo>
                    <a:pt x="0" y="567"/>
                  </a:lnTo>
                  <a:lnTo>
                    <a:pt x="13275" y="567"/>
                  </a:lnTo>
                  <a:lnTo>
                    <a:pt x="13275" y="1"/>
                  </a:lnTo>
                  <a:close/>
                </a:path>
              </a:pathLst>
            </a:custGeom>
            <a:solidFill>
              <a:srgbClr val="FCE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4143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/>
          <p:nvPr/>
        </p:nvSpPr>
        <p:spPr>
          <a:xfrm rot="5400000">
            <a:off x="-1971287" y="1971288"/>
            <a:ext cx="5147175" cy="1204600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title" idx="4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CASE 3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68" name="Google Shape;168;p29"/>
          <p:cNvSpPr txBox="1">
            <a:spLocks noGrp="1"/>
          </p:cNvSpPr>
          <p:nvPr>
            <p:ph type="subTitle" idx="2"/>
          </p:nvPr>
        </p:nvSpPr>
        <p:spPr>
          <a:xfrm>
            <a:off x="1548192" y="972853"/>
            <a:ext cx="3228397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26 y/o G1 @ 35 weeks seen for ROB. ROS neg.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BP 147/75, repeat 135/95, otherwise VSS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Exam neg, FH 33 cm, FHT 140s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Urine dip 3+ protein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lang="en" sz="1800" dirty="0"/>
          </a:p>
        </p:txBody>
      </p:sp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8217532B-4B3A-1446-858E-9C1AAC202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607" y="1550653"/>
            <a:ext cx="3325603" cy="2300795"/>
          </a:xfrm>
          <a:prstGeom prst="rect">
            <a:avLst/>
          </a:prstGeom>
        </p:spPr>
      </p:pic>
      <p:sp>
        <p:nvSpPr>
          <p:cNvPr id="173" name="Google Shape;173;p29"/>
          <p:cNvSpPr/>
          <p:nvPr/>
        </p:nvSpPr>
        <p:spPr>
          <a:xfrm rot="10800000">
            <a:off x="6380695" y="3712335"/>
            <a:ext cx="1031425" cy="278225"/>
          </a:xfrm>
          <a:custGeom>
            <a:avLst/>
            <a:gdLst/>
            <a:ahLst/>
            <a:cxnLst/>
            <a:rect l="l" t="t" r="r" b="b"/>
            <a:pathLst>
              <a:path w="41257" h="11129" extrusionOk="0">
                <a:moveTo>
                  <a:pt x="2986" y="0"/>
                </a:moveTo>
                <a:lnTo>
                  <a:pt x="0" y="11129"/>
                </a:lnTo>
                <a:lnTo>
                  <a:pt x="41257" y="9229"/>
                </a:lnTo>
                <a:lnTo>
                  <a:pt x="35285" y="1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69774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0"/>
          <p:cNvSpPr/>
          <p:nvPr/>
        </p:nvSpPr>
        <p:spPr>
          <a:xfrm>
            <a:off x="2201406" y="1877500"/>
            <a:ext cx="2943138" cy="1090505"/>
          </a:xfrm>
          <a:custGeom>
            <a:avLst/>
            <a:gdLst/>
            <a:ahLst/>
            <a:cxnLst/>
            <a:rect l="l" t="t" r="r" b="b"/>
            <a:pathLst>
              <a:path w="45600" h="24700" extrusionOk="0">
                <a:moveTo>
                  <a:pt x="1358" y="0"/>
                </a:moveTo>
                <a:lnTo>
                  <a:pt x="5429" y="0"/>
                </a:lnTo>
                <a:lnTo>
                  <a:pt x="43700" y="1900"/>
                </a:lnTo>
                <a:lnTo>
                  <a:pt x="45600" y="24700"/>
                </a:lnTo>
                <a:lnTo>
                  <a:pt x="0" y="241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00" name="Google Shape;500;p40"/>
          <p:cNvSpPr txBox="1"/>
          <p:nvPr/>
        </p:nvSpPr>
        <p:spPr>
          <a:xfrm>
            <a:off x="6429672" y="1311033"/>
            <a:ext cx="2382982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accent2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Symptoms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accent2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Labs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accent2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US to rule out growth restriction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accent2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Antepartum testing</a:t>
            </a:r>
            <a:endParaRPr dirty="0">
              <a:solidFill>
                <a:schemeClr val="accent2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  <p:sp>
        <p:nvSpPr>
          <p:cNvPr id="502" name="Google Shape;502;p40"/>
          <p:cNvSpPr txBox="1"/>
          <p:nvPr/>
        </p:nvSpPr>
        <p:spPr>
          <a:xfrm>
            <a:off x="2553884" y="2580835"/>
            <a:ext cx="2230655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3"/>
                </a:solidFill>
                <a:latin typeface="Jockey One"/>
                <a:ea typeface="Jockey One"/>
                <a:cs typeface="Jockey One"/>
                <a:sym typeface="Jockey One"/>
              </a:rPr>
              <a:t>Late Preterm HDP</a:t>
            </a:r>
            <a:endParaRPr sz="2800" dirty="0">
              <a:solidFill>
                <a:schemeClr val="accent3"/>
              </a:solidFill>
              <a:latin typeface="Jockey One"/>
              <a:ea typeface="Jockey One"/>
              <a:cs typeface="Jockey One"/>
              <a:sym typeface="Jockey One"/>
            </a:endParaRPr>
          </a:p>
        </p:txBody>
      </p:sp>
      <p:sp>
        <p:nvSpPr>
          <p:cNvPr id="503" name="Google Shape;503;p40"/>
          <p:cNvSpPr/>
          <p:nvPr/>
        </p:nvSpPr>
        <p:spPr>
          <a:xfrm rot="5400000">
            <a:off x="-1971287" y="1971288"/>
            <a:ext cx="5147175" cy="1204600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40"/>
          <p:cNvSpPr txBox="1">
            <a:spLocks noGrp="1"/>
          </p:cNvSpPr>
          <p:nvPr>
            <p:ph type="title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MANAGEMENT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05" name="Google Shape;505;p40"/>
          <p:cNvSpPr txBox="1"/>
          <p:nvPr/>
        </p:nvSpPr>
        <p:spPr>
          <a:xfrm>
            <a:off x="6421653" y="770377"/>
            <a:ext cx="17796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1"/>
                </a:solidFill>
                <a:latin typeface="Jockey One"/>
                <a:ea typeface="Jockey One"/>
                <a:cs typeface="Jockey One"/>
                <a:sym typeface="Jockey One"/>
              </a:rPr>
              <a:t>STRATIFY RISK</a:t>
            </a:r>
            <a:endParaRPr sz="1800" dirty="0">
              <a:solidFill>
                <a:schemeClr val="accent1"/>
              </a:solidFill>
              <a:latin typeface="Jockey One"/>
              <a:ea typeface="Jockey One"/>
              <a:cs typeface="Jockey One"/>
              <a:sym typeface="Jockey One"/>
            </a:endParaRPr>
          </a:p>
        </p:txBody>
      </p:sp>
      <p:sp>
        <p:nvSpPr>
          <p:cNvPr id="506" name="Google Shape;506;p40"/>
          <p:cNvSpPr/>
          <p:nvPr/>
        </p:nvSpPr>
        <p:spPr>
          <a:xfrm>
            <a:off x="6004156" y="894111"/>
            <a:ext cx="450596" cy="599468"/>
          </a:xfrm>
          <a:custGeom>
            <a:avLst/>
            <a:gdLst/>
            <a:ahLst/>
            <a:cxnLst/>
            <a:rect l="l" t="t" r="r" b="b"/>
            <a:pathLst>
              <a:path w="14385" h="16828" extrusionOk="0">
                <a:moveTo>
                  <a:pt x="0" y="4071"/>
                </a:moveTo>
                <a:lnTo>
                  <a:pt x="13843" y="0"/>
                </a:lnTo>
                <a:lnTo>
                  <a:pt x="14385" y="16828"/>
                </a:lnTo>
                <a:lnTo>
                  <a:pt x="2986" y="1547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507" name="Google Shape;507;p40"/>
          <p:cNvSpPr txBox="1"/>
          <p:nvPr/>
        </p:nvSpPr>
        <p:spPr>
          <a:xfrm>
            <a:off x="5842029" y="1111108"/>
            <a:ext cx="5778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3"/>
                </a:solidFill>
                <a:latin typeface="Jockey One"/>
                <a:ea typeface="Jockey One"/>
                <a:cs typeface="Jockey One"/>
                <a:sym typeface="Jockey One"/>
              </a:rPr>
              <a:t>01</a:t>
            </a:r>
            <a:endParaRPr sz="1600" dirty="0">
              <a:solidFill>
                <a:schemeClr val="accent3"/>
              </a:solidFill>
              <a:latin typeface="Jockey One"/>
              <a:ea typeface="Jockey One"/>
              <a:cs typeface="Jockey One"/>
              <a:sym typeface="Jockey One"/>
            </a:endParaRPr>
          </a:p>
        </p:txBody>
      </p:sp>
      <p:sp>
        <p:nvSpPr>
          <p:cNvPr id="508" name="Google Shape;508;p40"/>
          <p:cNvSpPr/>
          <p:nvPr/>
        </p:nvSpPr>
        <p:spPr>
          <a:xfrm>
            <a:off x="5929994" y="2290248"/>
            <a:ext cx="464503" cy="522305"/>
          </a:xfrm>
          <a:custGeom>
            <a:avLst/>
            <a:gdLst/>
            <a:ahLst/>
            <a:cxnLst/>
            <a:rect l="l" t="t" r="r" b="b"/>
            <a:pathLst>
              <a:path w="14385" h="16828" extrusionOk="0">
                <a:moveTo>
                  <a:pt x="0" y="4071"/>
                </a:moveTo>
                <a:lnTo>
                  <a:pt x="13843" y="0"/>
                </a:lnTo>
                <a:lnTo>
                  <a:pt x="14385" y="16828"/>
                </a:lnTo>
                <a:lnTo>
                  <a:pt x="2986" y="1547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509" name="Google Shape;509;p40"/>
          <p:cNvSpPr txBox="1"/>
          <p:nvPr/>
        </p:nvSpPr>
        <p:spPr>
          <a:xfrm>
            <a:off x="5759590" y="2478985"/>
            <a:ext cx="5778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  <a:latin typeface="Jockey One"/>
                <a:ea typeface="Jockey One"/>
                <a:cs typeface="Jockey One"/>
                <a:sym typeface="Jockey One"/>
              </a:rPr>
              <a:t>02</a:t>
            </a:r>
            <a:endParaRPr dirty="0">
              <a:solidFill>
                <a:schemeClr val="accent3"/>
              </a:solidFill>
              <a:latin typeface="Jockey One"/>
              <a:ea typeface="Jockey One"/>
              <a:cs typeface="Jockey One"/>
              <a:sym typeface="Jockey One"/>
            </a:endParaRPr>
          </a:p>
        </p:txBody>
      </p:sp>
      <p:sp>
        <p:nvSpPr>
          <p:cNvPr id="510" name="Google Shape;510;p40"/>
          <p:cNvSpPr/>
          <p:nvPr/>
        </p:nvSpPr>
        <p:spPr>
          <a:xfrm flipH="1">
            <a:off x="6048489" y="3772069"/>
            <a:ext cx="406262" cy="477319"/>
          </a:xfrm>
          <a:custGeom>
            <a:avLst/>
            <a:gdLst/>
            <a:ahLst/>
            <a:cxnLst/>
            <a:rect l="l" t="t" r="r" b="b"/>
            <a:pathLst>
              <a:path w="14385" h="16828" extrusionOk="0">
                <a:moveTo>
                  <a:pt x="0" y="4071"/>
                </a:moveTo>
                <a:lnTo>
                  <a:pt x="13843" y="0"/>
                </a:lnTo>
                <a:lnTo>
                  <a:pt x="14385" y="16828"/>
                </a:lnTo>
                <a:lnTo>
                  <a:pt x="2986" y="1547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511" name="Google Shape;511;p40"/>
          <p:cNvSpPr txBox="1"/>
          <p:nvPr/>
        </p:nvSpPr>
        <p:spPr>
          <a:xfrm>
            <a:off x="5814230" y="3900988"/>
            <a:ext cx="5778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3"/>
                </a:solidFill>
                <a:latin typeface="Jockey One"/>
                <a:ea typeface="Jockey One"/>
                <a:cs typeface="Jockey One"/>
                <a:sym typeface="Jockey One"/>
              </a:rPr>
              <a:t>03</a:t>
            </a:r>
            <a:endParaRPr sz="1600" dirty="0">
              <a:solidFill>
                <a:schemeClr val="accent3"/>
              </a:solidFill>
              <a:latin typeface="Jockey One"/>
              <a:ea typeface="Jockey One"/>
              <a:cs typeface="Jockey One"/>
              <a:sym typeface="Jockey One"/>
            </a:endParaRPr>
          </a:p>
        </p:txBody>
      </p:sp>
      <p:sp>
        <p:nvSpPr>
          <p:cNvPr id="512" name="Google Shape;512;p40"/>
          <p:cNvSpPr txBox="1"/>
          <p:nvPr/>
        </p:nvSpPr>
        <p:spPr>
          <a:xfrm>
            <a:off x="6429672" y="2914509"/>
            <a:ext cx="2391001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accent2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Weekly Labs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accent2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Weekly antepartum testing</a:t>
            </a:r>
          </a:p>
        </p:txBody>
      </p:sp>
      <p:sp>
        <p:nvSpPr>
          <p:cNvPr id="513" name="Google Shape;513;p40"/>
          <p:cNvSpPr txBox="1"/>
          <p:nvPr/>
        </p:nvSpPr>
        <p:spPr>
          <a:xfrm>
            <a:off x="6454752" y="2485030"/>
            <a:ext cx="1876123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1"/>
                </a:solidFill>
                <a:latin typeface="Jockey One"/>
                <a:ea typeface="Jockey One"/>
                <a:cs typeface="Jockey One"/>
                <a:sym typeface="Jockey One"/>
              </a:rPr>
              <a:t>CLOSE INTERVAL FOLLOW UP</a:t>
            </a:r>
            <a:endParaRPr sz="1800" dirty="0">
              <a:solidFill>
                <a:schemeClr val="accent1"/>
              </a:solidFill>
              <a:latin typeface="Jockey One"/>
              <a:ea typeface="Jockey One"/>
              <a:cs typeface="Jockey One"/>
              <a:sym typeface="Jockey One"/>
            </a:endParaRPr>
          </a:p>
        </p:txBody>
      </p:sp>
      <p:sp>
        <p:nvSpPr>
          <p:cNvPr id="514" name="Google Shape;514;p40"/>
          <p:cNvSpPr txBox="1"/>
          <p:nvPr/>
        </p:nvSpPr>
        <p:spPr>
          <a:xfrm>
            <a:off x="6421653" y="4022056"/>
            <a:ext cx="17796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accent2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Delivery 37 weeks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accent2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Escalation of care, as indicated</a:t>
            </a:r>
            <a:endParaRPr dirty="0">
              <a:solidFill>
                <a:schemeClr val="accent2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  <p:sp>
        <p:nvSpPr>
          <p:cNvPr id="515" name="Google Shape;515;p40"/>
          <p:cNvSpPr txBox="1"/>
          <p:nvPr/>
        </p:nvSpPr>
        <p:spPr>
          <a:xfrm>
            <a:off x="6421653" y="3649921"/>
            <a:ext cx="12852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1"/>
                </a:solidFill>
                <a:latin typeface="Jockey One"/>
                <a:ea typeface="Jockey One"/>
                <a:cs typeface="Jockey One"/>
                <a:sym typeface="Jockey One"/>
              </a:rPr>
              <a:t>DELIVERY</a:t>
            </a:r>
            <a:endParaRPr sz="1800" dirty="0">
              <a:solidFill>
                <a:schemeClr val="accent1"/>
              </a:solidFill>
              <a:latin typeface="Jockey One"/>
              <a:ea typeface="Jockey One"/>
              <a:cs typeface="Jockey One"/>
              <a:sym typeface="Jockey One"/>
            </a:endParaRPr>
          </a:p>
        </p:txBody>
      </p:sp>
      <p:sp>
        <p:nvSpPr>
          <p:cNvPr id="516" name="Google Shape;516;p40"/>
          <p:cNvSpPr/>
          <p:nvPr/>
        </p:nvSpPr>
        <p:spPr>
          <a:xfrm>
            <a:off x="3832756" y="1099275"/>
            <a:ext cx="2069625" cy="705700"/>
          </a:xfrm>
          <a:custGeom>
            <a:avLst/>
            <a:gdLst/>
            <a:ahLst/>
            <a:cxnLst/>
            <a:rect l="l" t="t" r="r" b="b"/>
            <a:pathLst>
              <a:path w="82785" h="28228" extrusionOk="0">
                <a:moveTo>
                  <a:pt x="0" y="28228"/>
                </a:moveTo>
                <a:lnTo>
                  <a:pt x="20900" y="0"/>
                </a:lnTo>
                <a:lnTo>
                  <a:pt x="82785" y="0"/>
                </a:ln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7" name="Google Shape;517;p40"/>
          <p:cNvSpPr/>
          <p:nvPr/>
        </p:nvSpPr>
        <p:spPr>
          <a:xfrm>
            <a:off x="3786109" y="3088148"/>
            <a:ext cx="2205325" cy="1140000"/>
          </a:xfrm>
          <a:custGeom>
            <a:avLst/>
            <a:gdLst/>
            <a:ahLst/>
            <a:cxnLst/>
            <a:rect l="l" t="t" r="r" b="b"/>
            <a:pathLst>
              <a:path w="88213" h="45600" extrusionOk="0">
                <a:moveTo>
                  <a:pt x="0" y="0"/>
                </a:moveTo>
                <a:lnTo>
                  <a:pt x="46413" y="45600"/>
                </a:lnTo>
                <a:lnTo>
                  <a:pt x="88213" y="38814"/>
                </a:ln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8" name="Google Shape;518;p40"/>
          <p:cNvSpPr/>
          <p:nvPr/>
        </p:nvSpPr>
        <p:spPr>
          <a:xfrm>
            <a:off x="5178908" y="2478750"/>
            <a:ext cx="716722" cy="72651"/>
          </a:xfrm>
          <a:custGeom>
            <a:avLst/>
            <a:gdLst/>
            <a:ahLst/>
            <a:cxnLst/>
            <a:rect l="l" t="t" r="r" b="b"/>
            <a:pathLst>
              <a:path w="25786" h="1900" extrusionOk="0">
                <a:moveTo>
                  <a:pt x="0" y="0"/>
                </a:moveTo>
                <a:lnTo>
                  <a:pt x="25786" y="1900"/>
                </a:ln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463806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/>
          <p:nvPr/>
        </p:nvSpPr>
        <p:spPr>
          <a:xfrm>
            <a:off x="1934063" y="1095775"/>
            <a:ext cx="5275875" cy="2951950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subTitle" idx="1"/>
          </p:nvPr>
        </p:nvSpPr>
        <p:spPr>
          <a:xfrm flipH="1">
            <a:off x="2412450" y="2355361"/>
            <a:ext cx="4319100" cy="432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i="1" dirty="0">
                <a:solidFill>
                  <a:schemeClr val="accent3"/>
                </a:solidFill>
              </a:rPr>
              <a:t>Knowledge or perception of the situation or facts</a:t>
            </a:r>
            <a:endParaRPr i="1" dirty="0">
              <a:solidFill>
                <a:schemeClr val="accent3"/>
              </a:solidFill>
            </a:endParaRPr>
          </a:p>
        </p:txBody>
      </p:sp>
      <p:sp>
        <p:nvSpPr>
          <p:cNvPr id="143" name="Google Shape;143;p26"/>
          <p:cNvSpPr txBox="1">
            <a:spLocks noGrp="1"/>
          </p:cNvSpPr>
          <p:nvPr>
            <p:ph type="title"/>
          </p:nvPr>
        </p:nvSpPr>
        <p:spPr>
          <a:xfrm>
            <a:off x="2363413" y="1732574"/>
            <a:ext cx="44706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Awareness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" name="Google Shape;142;p26">
            <a:extLst>
              <a:ext uri="{FF2B5EF4-FFF2-40B4-BE49-F238E27FC236}">
                <a16:creationId xmlns:a16="http://schemas.microsoft.com/office/drawing/2014/main" id="{0D9A9807-2E80-EE49-A78B-6FB7C3DBCC40}"/>
              </a:ext>
            </a:extLst>
          </p:cNvPr>
          <p:cNvSpPr txBox="1">
            <a:spLocks/>
          </p:cNvSpPr>
          <p:nvPr/>
        </p:nvSpPr>
        <p:spPr>
          <a:xfrm flipH="1">
            <a:off x="2109631" y="2724419"/>
            <a:ext cx="4978164" cy="13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Vadodara Light"/>
              <a:buNone/>
              <a:defRPr sz="14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Vadodara Light"/>
              <a:buNone/>
              <a:defRPr sz="14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Vadodara Light"/>
              <a:buNone/>
              <a:defRPr sz="14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Vadodara Light"/>
              <a:buNone/>
              <a:defRPr sz="14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Vadodara Light"/>
              <a:buNone/>
              <a:defRPr sz="14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Vadodara Light"/>
              <a:buNone/>
              <a:defRPr sz="14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Vadodara Light"/>
              <a:buNone/>
              <a:defRPr sz="14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Vadodara Light"/>
              <a:buNone/>
              <a:defRPr sz="14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Hind Vadodara Light"/>
              <a:buNone/>
              <a:defRPr sz="14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2400" dirty="0">
                <a:solidFill>
                  <a:schemeClr val="accent3"/>
                </a:solidFill>
              </a:rPr>
              <a:t>Evidence-based and protocol-based care saves lives and decreases effects of unconscious bias</a:t>
            </a:r>
          </a:p>
        </p:txBody>
      </p:sp>
    </p:spTree>
    <p:extLst>
      <p:ext uri="{BB962C8B-B14F-4D97-AF65-F5344CB8AC3E}">
        <p14:creationId xmlns:p14="http://schemas.microsoft.com/office/powerpoint/2010/main" val="3962103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2"/>
          <p:cNvSpPr/>
          <p:nvPr/>
        </p:nvSpPr>
        <p:spPr>
          <a:xfrm rot="5400000">
            <a:off x="-1971287" y="1971288"/>
            <a:ext cx="5147175" cy="1204600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2"/>
          <p:cNvSpPr/>
          <p:nvPr/>
        </p:nvSpPr>
        <p:spPr>
          <a:xfrm rot="10800000" flipH="1">
            <a:off x="6453941" y="2818025"/>
            <a:ext cx="1273331" cy="476250"/>
          </a:xfrm>
          <a:custGeom>
            <a:avLst/>
            <a:gdLst/>
            <a:ahLst/>
            <a:cxnLst/>
            <a:rect l="l" t="t" r="r" b="b"/>
            <a:pathLst>
              <a:path w="41910" h="19050" extrusionOk="0">
                <a:moveTo>
                  <a:pt x="2286" y="1524"/>
                </a:moveTo>
                <a:lnTo>
                  <a:pt x="0" y="19050"/>
                </a:lnTo>
                <a:lnTo>
                  <a:pt x="41910" y="16383"/>
                </a:lnTo>
                <a:lnTo>
                  <a:pt x="331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18" name="Google Shape;318;p32"/>
          <p:cNvSpPr/>
          <p:nvPr/>
        </p:nvSpPr>
        <p:spPr>
          <a:xfrm rot="544398">
            <a:off x="2679777" y="2831232"/>
            <a:ext cx="1370521" cy="585465"/>
          </a:xfrm>
          <a:custGeom>
            <a:avLst/>
            <a:gdLst/>
            <a:ahLst/>
            <a:cxnLst/>
            <a:rect l="l" t="t" r="r" b="b"/>
            <a:pathLst>
              <a:path w="32842" h="16829" extrusionOk="0">
                <a:moveTo>
                  <a:pt x="0" y="815"/>
                </a:moveTo>
                <a:lnTo>
                  <a:pt x="271" y="16829"/>
                </a:lnTo>
                <a:lnTo>
                  <a:pt x="32842" y="12486"/>
                </a:lnTo>
                <a:lnTo>
                  <a:pt x="303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19" name="Google Shape;319;p32"/>
          <p:cNvSpPr/>
          <p:nvPr/>
        </p:nvSpPr>
        <p:spPr>
          <a:xfrm>
            <a:off x="2714907" y="901582"/>
            <a:ext cx="1287875" cy="559241"/>
          </a:xfrm>
          <a:custGeom>
            <a:avLst/>
            <a:gdLst/>
            <a:ahLst/>
            <a:cxnLst/>
            <a:rect l="l" t="t" r="r" b="b"/>
            <a:pathLst>
              <a:path w="41910" h="19050" extrusionOk="0">
                <a:moveTo>
                  <a:pt x="2286" y="1524"/>
                </a:moveTo>
                <a:lnTo>
                  <a:pt x="0" y="19050"/>
                </a:lnTo>
                <a:lnTo>
                  <a:pt x="41910" y="16383"/>
                </a:lnTo>
                <a:lnTo>
                  <a:pt x="331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20" name="Google Shape;320;p32"/>
          <p:cNvSpPr/>
          <p:nvPr/>
        </p:nvSpPr>
        <p:spPr>
          <a:xfrm rot="-10568800">
            <a:off x="6625395" y="950321"/>
            <a:ext cx="1207330" cy="475365"/>
          </a:xfrm>
          <a:custGeom>
            <a:avLst/>
            <a:gdLst/>
            <a:ahLst/>
            <a:cxnLst/>
            <a:rect l="l" t="t" r="r" b="b"/>
            <a:pathLst>
              <a:path w="32842" h="16829" extrusionOk="0">
                <a:moveTo>
                  <a:pt x="0" y="815"/>
                </a:moveTo>
                <a:lnTo>
                  <a:pt x="271" y="16829"/>
                </a:lnTo>
                <a:lnTo>
                  <a:pt x="32842" y="12486"/>
                </a:lnTo>
                <a:lnTo>
                  <a:pt x="303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21" name="Google Shape;321;p32"/>
          <p:cNvSpPr txBox="1">
            <a:spLocks noGrp="1"/>
          </p:cNvSpPr>
          <p:nvPr>
            <p:ph type="title" idx="8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3"/>
                </a:solidFill>
              </a:rPr>
              <a:t>THANK YOU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322" name="Google Shape;322;p32"/>
          <p:cNvSpPr txBox="1">
            <a:spLocks noGrp="1"/>
          </p:cNvSpPr>
          <p:nvPr>
            <p:ph type="ctrTitle" idx="4"/>
          </p:nvPr>
        </p:nvSpPr>
        <p:spPr>
          <a:xfrm>
            <a:off x="6626759" y="955428"/>
            <a:ext cx="1204601" cy="465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COMMENTS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324" name="Google Shape;324;p32"/>
          <p:cNvSpPr txBox="1">
            <a:spLocks noGrp="1"/>
          </p:cNvSpPr>
          <p:nvPr>
            <p:ph type="ctrTitle"/>
          </p:nvPr>
        </p:nvSpPr>
        <p:spPr>
          <a:xfrm>
            <a:off x="2517979" y="1072450"/>
            <a:ext cx="1525519" cy="2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QUESTIONS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325" name="Google Shape;325;p32"/>
          <p:cNvSpPr txBox="1">
            <a:spLocks noGrp="1"/>
          </p:cNvSpPr>
          <p:nvPr>
            <p:ph type="ctrTitle" idx="2"/>
          </p:nvPr>
        </p:nvSpPr>
        <p:spPr>
          <a:xfrm>
            <a:off x="2714907" y="2737812"/>
            <a:ext cx="1125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REMARKS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327" name="Google Shape;327;p32"/>
          <p:cNvSpPr txBox="1">
            <a:spLocks noGrp="1"/>
          </p:cNvSpPr>
          <p:nvPr>
            <p:ph type="ctrTitle" idx="6"/>
          </p:nvPr>
        </p:nvSpPr>
        <p:spPr>
          <a:xfrm>
            <a:off x="6226386" y="2726830"/>
            <a:ext cx="1623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accent3"/>
                </a:solidFill>
              </a:rPr>
              <a:t>CONCERNS</a:t>
            </a:r>
            <a:endParaRPr dirty="0">
              <a:solidFill>
                <a:schemeClr val="accent3"/>
              </a:solidFill>
            </a:endParaRPr>
          </a:p>
        </p:txBody>
      </p:sp>
      <p:pic>
        <p:nvPicPr>
          <p:cNvPr id="329" name="Google Shape;32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1042" y="1124675"/>
            <a:ext cx="1323225" cy="289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 descr="Question Photos, Download Free Question Stock Photos &amp; HD Images">
            <a:extLst>
              <a:ext uri="{FF2B5EF4-FFF2-40B4-BE49-F238E27FC236}">
                <a16:creationId xmlns:a16="http://schemas.microsoft.com/office/drawing/2014/main" id="{EBFDEFD8-C945-8049-8B61-4D8F5D5CC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8" y="1465717"/>
            <a:ext cx="1525520" cy="92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omments Are Welcome! — Tom Morris">
            <a:extLst>
              <a:ext uri="{FF2B5EF4-FFF2-40B4-BE49-F238E27FC236}">
                <a16:creationId xmlns:a16="http://schemas.microsoft.com/office/drawing/2014/main" id="{DCFA5636-99E1-8C49-B57C-CA1AD2797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40" y="1420578"/>
            <a:ext cx="1987550" cy="10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m, hmm, hmmm, mm-hmm, mm, mmm (guide to use in dialogue)">
            <a:extLst>
              <a:ext uri="{FF2B5EF4-FFF2-40B4-BE49-F238E27FC236}">
                <a16:creationId xmlns:a16="http://schemas.microsoft.com/office/drawing/2014/main" id="{23016717-FF17-5F42-9CA8-9FD5A2E66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527" y="3294275"/>
            <a:ext cx="2223056" cy="124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Free Raise Hand Cliparts, Download Free Raise Hand Cliparts png images,  Free ClipArts on Clipart Library">
            <a:extLst>
              <a:ext uri="{FF2B5EF4-FFF2-40B4-BE49-F238E27FC236}">
                <a16:creationId xmlns:a16="http://schemas.microsoft.com/office/drawing/2014/main" id="{EAE75D81-A801-8E45-9CF2-C76F7344C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140" y="3373334"/>
            <a:ext cx="2422533" cy="117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ctrTitle" idx="9"/>
          </p:nvPr>
        </p:nvSpPr>
        <p:spPr>
          <a:xfrm>
            <a:off x="601925" y="4267875"/>
            <a:ext cx="3116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124" name="Google Shape;124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9175" y="-219075"/>
            <a:ext cx="8639175" cy="5695950"/>
          </a:xfrm>
          <a:custGeom>
            <a:avLst/>
            <a:gdLst/>
            <a:ahLst/>
            <a:cxnLst/>
            <a:rect l="l" t="t" r="r" b="b"/>
            <a:pathLst>
              <a:path w="345567" h="227838" extrusionOk="0">
                <a:moveTo>
                  <a:pt x="0" y="1143"/>
                </a:moveTo>
                <a:lnTo>
                  <a:pt x="129921" y="227838"/>
                </a:lnTo>
                <a:lnTo>
                  <a:pt x="345567" y="227838"/>
                </a:lnTo>
                <a:lnTo>
                  <a:pt x="345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5" name="Google Shape;125;p25"/>
          <p:cNvSpPr txBox="1">
            <a:spLocks noGrp="1"/>
          </p:cNvSpPr>
          <p:nvPr>
            <p:ph type="ctrTitle"/>
          </p:nvPr>
        </p:nvSpPr>
        <p:spPr>
          <a:xfrm>
            <a:off x="3280656" y="822400"/>
            <a:ext cx="3559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HYPERTENSION IN OUR POPULATION</a:t>
            </a:r>
            <a:endParaRPr dirty="0"/>
          </a:p>
        </p:txBody>
      </p:sp>
      <p:sp>
        <p:nvSpPr>
          <p:cNvPr id="126" name="Google Shape;126;p25"/>
          <p:cNvSpPr txBox="1">
            <a:spLocks noGrp="1"/>
          </p:cNvSpPr>
          <p:nvPr>
            <p:ph type="ctrTitle" idx="3"/>
          </p:nvPr>
        </p:nvSpPr>
        <p:spPr>
          <a:xfrm>
            <a:off x="3850926" y="1730575"/>
            <a:ext cx="4610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HYPERTENSION MANAGEMENT</a:t>
            </a:r>
            <a:endParaRPr dirty="0"/>
          </a:p>
        </p:txBody>
      </p:sp>
      <p:sp>
        <p:nvSpPr>
          <p:cNvPr id="127" name="Google Shape;127;p25"/>
          <p:cNvSpPr txBox="1">
            <a:spLocks noGrp="1"/>
          </p:cNvSpPr>
          <p:nvPr>
            <p:ph type="title" idx="4"/>
          </p:nvPr>
        </p:nvSpPr>
        <p:spPr>
          <a:xfrm>
            <a:off x="2640827" y="1673996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02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28" name="Google Shape;128;p25"/>
          <p:cNvSpPr txBox="1">
            <a:spLocks noGrp="1"/>
          </p:cNvSpPr>
          <p:nvPr>
            <p:ph type="title" idx="2"/>
          </p:nvPr>
        </p:nvSpPr>
        <p:spPr>
          <a:xfrm>
            <a:off x="2079894" y="779388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01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29" name="Google Shape;129;p25"/>
          <p:cNvSpPr txBox="1">
            <a:spLocks noGrp="1"/>
          </p:cNvSpPr>
          <p:nvPr>
            <p:ph type="ctrTitle" idx="5"/>
          </p:nvPr>
        </p:nvSpPr>
        <p:spPr>
          <a:xfrm>
            <a:off x="4351270" y="2581525"/>
            <a:ext cx="400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CASE REVIEWS</a:t>
            </a:r>
            <a:endParaRPr dirty="0"/>
          </a:p>
        </p:txBody>
      </p:sp>
      <p:sp>
        <p:nvSpPr>
          <p:cNvPr id="130" name="Google Shape;130;p25"/>
          <p:cNvSpPr txBox="1">
            <a:spLocks noGrp="1"/>
          </p:cNvSpPr>
          <p:nvPr>
            <p:ph type="title" idx="6"/>
          </p:nvPr>
        </p:nvSpPr>
        <p:spPr>
          <a:xfrm>
            <a:off x="3125560" y="2555313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03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31" name="Google Shape;131;p25"/>
          <p:cNvSpPr txBox="1">
            <a:spLocks noGrp="1"/>
          </p:cNvSpPr>
          <p:nvPr>
            <p:ph type="ctrTitle" idx="7"/>
          </p:nvPr>
        </p:nvSpPr>
        <p:spPr>
          <a:xfrm>
            <a:off x="4897899" y="3484250"/>
            <a:ext cx="421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Q&amp;A</a:t>
            </a:r>
            <a:endParaRPr dirty="0"/>
          </a:p>
        </p:txBody>
      </p:sp>
      <p:sp>
        <p:nvSpPr>
          <p:cNvPr id="132" name="Google Shape;132;p25"/>
          <p:cNvSpPr txBox="1">
            <a:spLocks noGrp="1"/>
          </p:cNvSpPr>
          <p:nvPr>
            <p:ph type="title" idx="8"/>
          </p:nvPr>
        </p:nvSpPr>
        <p:spPr>
          <a:xfrm>
            <a:off x="3686494" y="3423340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04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33" name="Google Shape;133;p25"/>
          <p:cNvSpPr txBox="1">
            <a:spLocks noGrp="1"/>
          </p:cNvSpPr>
          <p:nvPr>
            <p:ph type="subTitle" idx="1"/>
          </p:nvPr>
        </p:nvSpPr>
        <p:spPr>
          <a:xfrm>
            <a:off x="3292825" y="1221276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Population Data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34" name="Google Shape;134;p25"/>
          <p:cNvSpPr txBox="1">
            <a:spLocks noGrp="1"/>
          </p:cNvSpPr>
          <p:nvPr>
            <p:ph type="subTitle" idx="13"/>
          </p:nvPr>
        </p:nvSpPr>
        <p:spPr>
          <a:xfrm>
            <a:off x="3850922" y="2098177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Review of protocols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35" name="Google Shape;135;p25"/>
          <p:cNvSpPr txBox="1">
            <a:spLocks noGrp="1"/>
          </p:cNvSpPr>
          <p:nvPr>
            <p:ph type="subTitle" idx="14"/>
          </p:nvPr>
        </p:nvSpPr>
        <p:spPr>
          <a:xfrm>
            <a:off x="4351279" y="2981757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Real word application</a:t>
            </a:r>
            <a:endParaRPr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" y="-271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5"/>
          <p:cNvSpPr/>
          <p:nvPr/>
        </p:nvSpPr>
        <p:spPr>
          <a:xfrm>
            <a:off x="-131950" y="-228600"/>
            <a:ext cx="9407900" cy="2151050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5"/>
          <p:cNvSpPr txBox="1">
            <a:spLocks noGrp="1"/>
          </p:cNvSpPr>
          <p:nvPr>
            <p:ph type="ctrTitle"/>
          </p:nvPr>
        </p:nvSpPr>
        <p:spPr>
          <a:xfrm>
            <a:off x="2433025" y="682650"/>
            <a:ext cx="4278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TELL YOUR FRIENDS</a:t>
            </a:r>
            <a:endParaRPr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DE93E-B0DF-2541-B57E-D44C91938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21E8A0-6598-8F4D-8A4D-51DD8014974D}"/>
              </a:ext>
            </a:extLst>
          </p:cNvPr>
          <p:cNvSpPr txBox="1"/>
          <p:nvPr/>
        </p:nvSpPr>
        <p:spPr>
          <a:xfrm>
            <a:off x="805295" y="1260450"/>
            <a:ext cx="801658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>
                    <a:lumMod val="50000"/>
                  </a:schemeClr>
                </a:solidFill>
                <a:effectLst/>
                <a:latin typeface="Nunito Sans" panose="020F0502020204030204" pitchFamily="34" charset="0"/>
              </a:rPr>
              <a:t>Association of Women's Health, Obstetric and Neonatal Nurses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b="0" i="0" dirty="0">
                <a:solidFill>
                  <a:schemeClr val="tx1">
                    <a:lumMod val="50000"/>
                  </a:schemeClr>
                </a:solidFill>
                <a:effectLst/>
                <a:latin typeface="Nunito Sans" panose="020F0502020204030204" pitchFamily="34" charset="0"/>
              </a:rPr>
              <a:t>1800 M Street, NW, Suite 740S Washington, DC 20036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Wang, W.,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-apple-system"/>
              </a:rPr>
              <a:t>Xie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, X., Yuan, T. </a:t>
            </a:r>
            <a:r>
              <a:rPr lang="en-US" b="0" i="1" dirty="0">
                <a:solidFill>
                  <a:srgbClr val="333333"/>
                </a:solidFill>
                <a:effectLst/>
                <a:latin typeface="-apple-system"/>
              </a:rPr>
              <a:t>et al.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 Epidemiological trends of maternal hypertensive disorders of pregnancy at the global, regional, and national levels: a population‐based study. </a:t>
            </a:r>
            <a:r>
              <a:rPr lang="en-US" b="0" i="1" dirty="0">
                <a:solidFill>
                  <a:srgbClr val="333333"/>
                </a:solidFill>
                <a:effectLst/>
                <a:latin typeface="-apple-system"/>
              </a:rPr>
              <a:t>BMC Pregnancy Childbirth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b="1" i="0" dirty="0">
                <a:solidFill>
                  <a:srgbClr val="333333"/>
                </a:solidFill>
                <a:effectLst/>
                <a:latin typeface="-apple-system"/>
              </a:rPr>
              <a:t>21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, 364 (2021). 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  <a:hlinkClick r:id="rId2"/>
              </a:rPr>
              <a:t>https://doi.org/10.1186/s12884-021-03809-2</a:t>
            </a:r>
            <a:endParaRPr lang="en-US" b="0" i="0" dirty="0">
              <a:solidFill>
                <a:srgbClr val="333333"/>
              </a:solidFill>
              <a:effectLst/>
              <a:latin typeface="-apple-syste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Council on Patient Safety in Women's Health Care. https://</a:t>
            </a:r>
            <a:r>
              <a:rPr lang="en-US" dirty="0" err="1"/>
              <a:t>safehealthcareforeverywoman.org</a:t>
            </a:r>
            <a:r>
              <a:rPr lang="en-US" dirty="0"/>
              <a:t>/aim-data/. </a:t>
            </a:r>
            <a:r>
              <a:rPr lang="en-US" dirty="0">
                <a:hlinkClick r:id="rId3"/>
              </a:rPr>
              <a:t>https://safehealthcareforeverywoman.org/wp-content/uploads/2020/06/FINAL_ANNOTATED_AIM-SMM-Updated-Code-Listclean_06272020.xlsx. Updated 6/29/2020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Kansas Department of Health and Environment. Kansas Maternal Mortality Report, 2016-2018. December 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National Academies of Sciences, Engineering, and Medicine. 2019. Integrating social care into the delivery of health care: Moving upstream to improve the nation’s health. Washington, DC: The National Academies Press. https://</a:t>
            </a:r>
            <a:r>
              <a:rPr lang="en-US" dirty="0" err="1"/>
              <a:t>doi.org</a:t>
            </a:r>
            <a:r>
              <a:rPr lang="en-US" dirty="0"/>
              <a:t>/10.17226/25467.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National Academies of Sciences, Engineering, and Medicine. 2019. Integrating Social Care into the Delivery of Health Care: Moving Upstream to Improve the Nation's Health. Washington, DC: The National Academies Press. https://</a:t>
            </a:r>
            <a:r>
              <a:rPr lang="en-US" dirty="0" err="1"/>
              <a:t>doi.org</a:t>
            </a:r>
            <a:r>
              <a:rPr lang="en-US" dirty="0"/>
              <a:t>/10.17226/25467.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661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08" y="0"/>
            <a:ext cx="9144000" cy="5143489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1"/>
          <p:cNvSpPr txBox="1">
            <a:spLocks noGrp="1"/>
          </p:cNvSpPr>
          <p:nvPr>
            <p:ph type="title" idx="2"/>
          </p:nvPr>
        </p:nvSpPr>
        <p:spPr>
          <a:xfrm>
            <a:off x="4009550" y="2695838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01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525" name="Google Shape;525;p41"/>
          <p:cNvSpPr txBox="1">
            <a:spLocks noGrp="1"/>
          </p:cNvSpPr>
          <p:nvPr>
            <p:ph type="ctrTitle"/>
          </p:nvPr>
        </p:nvSpPr>
        <p:spPr>
          <a:xfrm>
            <a:off x="3435843" y="3596738"/>
            <a:ext cx="2459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HYPERTENSION IN OUR POPULATION</a:t>
            </a:r>
            <a:endParaRPr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82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1934063" y="1095775"/>
            <a:ext cx="5275875" cy="2951950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subTitle" idx="1"/>
          </p:nvPr>
        </p:nvSpPr>
        <p:spPr>
          <a:xfrm flipH="1">
            <a:off x="2412438" y="2449550"/>
            <a:ext cx="4319100" cy="13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Hypertensive disorders affect approximately 16% of pregnancies and are in</a:t>
            </a:r>
            <a:r>
              <a:rPr lang="en-US" dirty="0">
                <a:solidFill>
                  <a:schemeClr val="accent3"/>
                </a:solidFill>
              </a:rPr>
              <a:t>c</a:t>
            </a:r>
            <a:r>
              <a:rPr lang="en" dirty="0" err="1">
                <a:solidFill>
                  <a:schemeClr val="accent3"/>
                </a:solidFill>
              </a:rPr>
              <a:t>reasing</a:t>
            </a:r>
            <a:r>
              <a:rPr lang="en" dirty="0">
                <a:solidFill>
                  <a:schemeClr val="accent3"/>
                </a:solidFill>
              </a:rPr>
              <a:t> with the rising </a:t>
            </a:r>
            <a:r>
              <a:rPr lang="en" dirty="0" err="1">
                <a:solidFill>
                  <a:schemeClr val="accent3"/>
                </a:solidFill>
              </a:rPr>
              <a:t>preval</a:t>
            </a:r>
            <a:r>
              <a:rPr lang="en-US" dirty="0">
                <a:solidFill>
                  <a:schemeClr val="accent3"/>
                </a:solidFill>
              </a:rPr>
              <a:t>e</a:t>
            </a:r>
            <a:r>
              <a:rPr lang="en" dirty="0" err="1">
                <a:solidFill>
                  <a:schemeClr val="accent3"/>
                </a:solidFill>
              </a:rPr>
              <a:t>nce</a:t>
            </a:r>
            <a:r>
              <a:rPr lang="en" dirty="0">
                <a:solidFill>
                  <a:schemeClr val="accent3"/>
                </a:solidFill>
              </a:rPr>
              <a:t> of cardiometabolic diseases in younger women and birthing people. 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43" name="Google Shape;143;p26"/>
          <p:cNvSpPr txBox="1">
            <a:spLocks noGrp="1"/>
          </p:cNvSpPr>
          <p:nvPr>
            <p:ph type="title"/>
          </p:nvPr>
        </p:nvSpPr>
        <p:spPr>
          <a:xfrm>
            <a:off x="2363413" y="1732574"/>
            <a:ext cx="44706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The Problem</a:t>
            </a:r>
            <a:endParaRPr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1417"/>
          <a:stretch/>
        </p:blipFill>
        <p:spPr>
          <a:xfrm>
            <a:off x="2872825" y="-35875"/>
            <a:ext cx="6314899" cy="51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7"/>
          <p:cNvSpPr txBox="1">
            <a:spLocks noGrp="1"/>
          </p:cNvSpPr>
          <p:nvPr>
            <p:ph type="subTitle" idx="1"/>
          </p:nvPr>
        </p:nvSpPr>
        <p:spPr>
          <a:xfrm>
            <a:off x="687150" y="1532875"/>
            <a:ext cx="411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“When you know better, you do better.”</a:t>
            </a:r>
            <a:endParaRPr dirty="0"/>
          </a:p>
        </p:txBody>
      </p:sp>
      <p:sp>
        <p:nvSpPr>
          <p:cNvPr id="150" name="Google Shape;150;p27"/>
          <p:cNvSpPr txBox="1">
            <a:spLocks noGrp="1"/>
          </p:cNvSpPr>
          <p:nvPr>
            <p:ph type="ctrTitle"/>
          </p:nvPr>
        </p:nvSpPr>
        <p:spPr>
          <a:xfrm>
            <a:off x="1713076" y="1751425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—SOMEONE FAMOUS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5400000">
            <a:off x="-1971287" y="1971288"/>
            <a:ext cx="5147175" cy="1204600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title" idx="4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DEFINITION OF CONCEPTS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66" name="Google Shape;166;p29"/>
          <p:cNvSpPr txBox="1">
            <a:spLocks noGrp="1"/>
          </p:cNvSpPr>
          <p:nvPr>
            <p:ph type="ctrTitle"/>
          </p:nvPr>
        </p:nvSpPr>
        <p:spPr>
          <a:xfrm>
            <a:off x="5725193" y="511287"/>
            <a:ext cx="2092021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Sequelae of Severe Hypertension</a:t>
            </a:r>
            <a:endParaRPr dirty="0"/>
          </a:p>
        </p:txBody>
      </p:sp>
      <p:sp>
        <p:nvSpPr>
          <p:cNvPr id="167" name="Google Shape;167;p29"/>
          <p:cNvSpPr txBox="1">
            <a:spLocks noGrp="1"/>
          </p:cNvSpPr>
          <p:nvPr>
            <p:ph type="subTitle" idx="1"/>
          </p:nvPr>
        </p:nvSpPr>
        <p:spPr>
          <a:xfrm>
            <a:off x="5674554" y="972853"/>
            <a:ext cx="2193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/>
              <a:t>Cardiac Arrest, Stroke, Liver Rupture,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/>
              <a:t>DIC, Abruption</a:t>
            </a:r>
            <a:endParaRPr sz="14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68" name="Google Shape;168;p29"/>
          <p:cNvSpPr txBox="1">
            <a:spLocks noGrp="1"/>
          </p:cNvSpPr>
          <p:nvPr>
            <p:ph type="subTitle" idx="2"/>
          </p:nvPr>
        </p:nvSpPr>
        <p:spPr>
          <a:xfrm>
            <a:off x="1869501" y="3781753"/>
            <a:ext cx="2859759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/>
              <a:t>HELLP, Eclampsia, Preeclampsia with Severe Features, Gestational Hypertension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/>
              <a:t>Chronic Hypertension with/without Superimposed Preeclampsia</a:t>
            </a:r>
          </a:p>
        </p:txBody>
      </p:sp>
      <p:sp>
        <p:nvSpPr>
          <p:cNvPr id="169" name="Google Shape;169;p29"/>
          <p:cNvSpPr txBox="1">
            <a:spLocks noGrp="1"/>
          </p:cNvSpPr>
          <p:nvPr>
            <p:ph type="ctrTitle" idx="3"/>
          </p:nvPr>
        </p:nvSpPr>
        <p:spPr>
          <a:xfrm>
            <a:off x="2601281" y="3384658"/>
            <a:ext cx="1396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Preeclampsia</a:t>
            </a:r>
            <a:endParaRPr dirty="0"/>
          </a:p>
        </p:txBody>
      </p:sp>
      <p:pic>
        <p:nvPicPr>
          <p:cNvPr id="12290" name="Picture 2" descr="High blood pressure (hypertension) during pregnancy">
            <a:extLst>
              <a:ext uri="{FF2B5EF4-FFF2-40B4-BE49-F238E27FC236}">
                <a16:creationId xmlns:a16="http://schemas.microsoft.com/office/drawing/2014/main" id="{839806B2-18EE-D144-B21E-57F8DE3B5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732" y="1072847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Google Shape;172;p2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919865" y="949975"/>
            <a:ext cx="1031425" cy="278225"/>
          </a:xfrm>
          <a:custGeom>
            <a:avLst/>
            <a:gdLst/>
            <a:ahLst/>
            <a:cxnLst/>
            <a:rect l="l" t="t" r="r" b="b"/>
            <a:pathLst>
              <a:path w="41257" h="11129" extrusionOk="0">
                <a:moveTo>
                  <a:pt x="2986" y="0"/>
                </a:moveTo>
                <a:lnTo>
                  <a:pt x="0" y="11129"/>
                </a:lnTo>
                <a:lnTo>
                  <a:pt x="41257" y="9229"/>
                </a:lnTo>
                <a:lnTo>
                  <a:pt x="35285" y="1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2292" name="Picture 4" descr="Can COVID-19 cause high blood pressure? Plus 5 more hypertension questions  | Nebraska Medicine Omaha, NE">
            <a:extLst>
              <a:ext uri="{FF2B5EF4-FFF2-40B4-BE49-F238E27FC236}">
                <a16:creationId xmlns:a16="http://schemas.microsoft.com/office/drawing/2014/main" id="{6E454486-9B3E-8847-BB27-5D5254FA1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42" y="1892358"/>
            <a:ext cx="39370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" name="Google Shape;173;p2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10800000">
            <a:off x="6497829" y="3892422"/>
            <a:ext cx="1031425" cy="278225"/>
          </a:xfrm>
          <a:custGeom>
            <a:avLst/>
            <a:gdLst/>
            <a:ahLst/>
            <a:cxnLst/>
            <a:rect l="l" t="t" r="r" b="b"/>
            <a:pathLst>
              <a:path w="41257" h="11129" extrusionOk="0">
                <a:moveTo>
                  <a:pt x="2986" y="0"/>
                </a:moveTo>
                <a:lnTo>
                  <a:pt x="0" y="11129"/>
                </a:lnTo>
                <a:lnTo>
                  <a:pt x="41257" y="9229"/>
                </a:lnTo>
                <a:lnTo>
                  <a:pt x="35285" y="1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3792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10475850" flipH="1">
            <a:off x="7500874" y="3095409"/>
            <a:ext cx="1594801" cy="766844"/>
          </a:xfrm>
          <a:custGeom>
            <a:avLst/>
            <a:gdLst/>
            <a:ahLst/>
            <a:cxnLst/>
            <a:rect l="l" t="t" r="r" b="b"/>
            <a:pathLst>
              <a:path w="26770" h="13767" extrusionOk="0">
                <a:moveTo>
                  <a:pt x="0" y="2549"/>
                </a:moveTo>
                <a:lnTo>
                  <a:pt x="1275" y="13767"/>
                </a:lnTo>
                <a:lnTo>
                  <a:pt x="26770" y="10198"/>
                </a:lnTo>
                <a:lnTo>
                  <a:pt x="2549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32" name="Google Shape;532;p42"/>
          <p:cNvSpPr txBox="1">
            <a:spLocks noGrp="1"/>
          </p:cNvSpPr>
          <p:nvPr>
            <p:ph type="subTitle" idx="1"/>
          </p:nvPr>
        </p:nvSpPr>
        <p:spPr>
          <a:xfrm>
            <a:off x="7549199" y="3181601"/>
            <a:ext cx="1594801" cy="6397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>
                <a:solidFill>
                  <a:schemeClr val="accent3"/>
                </a:solidFill>
                <a:latin typeface="Jockey One"/>
                <a:ea typeface="Jockey One"/>
                <a:cs typeface="Jockey One"/>
                <a:sym typeface="Jockey One"/>
              </a:rPr>
              <a:t>Neonatal Morbidity &amp; Mortality</a:t>
            </a:r>
            <a:endParaRPr sz="1400" dirty="0">
              <a:solidFill>
                <a:schemeClr val="accent3"/>
              </a:solidFill>
              <a:latin typeface="Jockey One"/>
              <a:ea typeface="Jockey One"/>
              <a:cs typeface="Jockey One"/>
              <a:sym typeface="Jockey One"/>
            </a:endParaRPr>
          </a:p>
        </p:txBody>
      </p:sp>
      <p:sp>
        <p:nvSpPr>
          <p:cNvPr id="533" name="Google Shape;533;p4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7564625" y="2566770"/>
            <a:ext cx="1325250" cy="371456"/>
          </a:xfrm>
          <a:custGeom>
            <a:avLst/>
            <a:gdLst/>
            <a:ahLst/>
            <a:cxnLst/>
            <a:rect l="l" t="t" r="r" b="b"/>
            <a:pathLst>
              <a:path w="20905" h="11217" extrusionOk="0">
                <a:moveTo>
                  <a:pt x="255" y="255"/>
                </a:moveTo>
                <a:lnTo>
                  <a:pt x="0" y="11217"/>
                </a:lnTo>
                <a:lnTo>
                  <a:pt x="20905" y="10453"/>
                </a:lnTo>
                <a:lnTo>
                  <a:pt x="173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534" name="Google Shape;534;p42"/>
          <p:cNvSpPr txBox="1">
            <a:spLocks noGrp="1"/>
          </p:cNvSpPr>
          <p:nvPr>
            <p:ph type="subTitle" idx="1"/>
          </p:nvPr>
        </p:nvSpPr>
        <p:spPr>
          <a:xfrm>
            <a:off x="7615175" y="2573216"/>
            <a:ext cx="1528825" cy="4794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>
                <a:solidFill>
                  <a:schemeClr val="accent3"/>
                </a:solidFill>
                <a:latin typeface="Jockey One"/>
                <a:ea typeface="Jockey One"/>
                <a:cs typeface="Jockey One"/>
                <a:sym typeface="Jockey One"/>
              </a:rPr>
              <a:t>Stillbirths</a:t>
            </a:r>
            <a:endParaRPr sz="1400" dirty="0">
              <a:solidFill>
                <a:schemeClr val="accent3"/>
              </a:solidFill>
              <a:latin typeface="Jockey One"/>
              <a:ea typeface="Jockey One"/>
              <a:cs typeface="Jockey One"/>
              <a:sym typeface="Jockey One"/>
            </a:endParaRPr>
          </a:p>
        </p:txBody>
      </p:sp>
      <p:sp>
        <p:nvSpPr>
          <p:cNvPr id="535" name="Google Shape;535;p4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7500874" y="2047642"/>
            <a:ext cx="1528825" cy="479432"/>
          </a:xfrm>
          <a:custGeom>
            <a:avLst/>
            <a:gdLst/>
            <a:ahLst/>
            <a:cxnLst/>
            <a:rect l="l" t="t" r="r" b="b"/>
            <a:pathLst>
              <a:path w="26770" h="13767" extrusionOk="0">
                <a:moveTo>
                  <a:pt x="0" y="2549"/>
                </a:moveTo>
                <a:lnTo>
                  <a:pt x="1275" y="13767"/>
                </a:lnTo>
                <a:lnTo>
                  <a:pt x="26770" y="10198"/>
                </a:lnTo>
                <a:lnTo>
                  <a:pt x="25495" y="0"/>
                </a:lnTo>
                <a:close/>
              </a:path>
            </a:pathLst>
          </a:custGeom>
          <a:solidFill>
            <a:srgbClr val="C4B788"/>
          </a:solidFill>
          <a:ln>
            <a:noFill/>
          </a:ln>
        </p:spPr>
      </p:sp>
      <p:sp>
        <p:nvSpPr>
          <p:cNvPr id="537" name="Google Shape;537;p42"/>
          <p:cNvSpPr txBox="1">
            <a:spLocks noGrp="1"/>
          </p:cNvSpPr>
          <p:nvPr>
            <p:ph type="title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Global Effect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38" name="Google Shape;538;p42"/>
          <p:cNvSpPr txBox="1">
            <a:spLocks noGrp="1"/>
          </p:cNvSpPr>
          <p:nvPr>
            <p:ph type="subTitle" idx="1"/>
          </p:nvPr>
        </p:nvSpPr>
        <p:spPr>
          <a:xfrm>
            <a:off x="1879667" y="537284"/>
            <a:ext cx="5384665" cy="5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/>
              <a:t>Hypertensive disorders effect birthing people globally</a:t>
            </a:r>
            <a:endParaRPr sz="2000" dirty="0"/>
          </a:p>
        </p:txBody>
      </p:sp>
      <p:sp>
        <p:nvSpPr>
          <p:cNvPr id="797" name="Google Shape;797;p42"/>
          <p:cNvSpPr txBox="1">
            <a:spLocks noGrp="1"/>
          </p:cNvSpPr>
          <p:nvPr>
            <p:ph type="subTitle" idx="1"/>
          </p:nvPr>
        </p:nvSpPr>
        <p:spPr>
          <a:xfrm>
            <a:off x="7500875" y="2087337"/>
            <a:ext cx="1528825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>
                <a:latin typeface="Jockey One"/>
                <a:ea typeface="Jockey One"/>
                <a:cs typeface="Jockey One"/>
                <a:sym typeface="Jockey One"/>
              </a:rPr>
              <a:t>Maternal morbidity</a:t>
            </a:r>
            <a:endParaRPr sz="1400" dirty="0">
              <a:solidFill>
                <a:schemeClr val="dk1"/>
              </a:solidFill>
              <a:latin typeface="Jockey One"/>
              <a:ea typeface="Jockey One"/>
              <a:cs typeface="Jockey One"/>
              <a:sym typeface="Jockey One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BF54A73-6C68-1740-B5DE-28BA83FE7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82" y="1492692"/>
            <a:ext cx="6364506" cy="3237576"/>
          </a:xfrm>
          <a:prstGeom prst="rect">
            <a:avLst/>
          </a:prstGeom>
        </p:spPr>
      </p:pic>
      <p:sp>
        <p:nvSpPr>
          <p:cNvPr id="536" name="Google Shape;536;p4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5400000">
            <a:off x="-1971287" y="1971288"/>
            <a:ext cx="5147175" cy="1204600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7690585"/>
      </p:ext>
    </p:extLst>
  </p:cSld>
  <p:clrMapOvr>
    <a:masterClrMapping/>
  </p:clrMapOvr>
</p:sld>
</file>

<file path=ppt/theme/theme1.xml><?xml version="1.0" encoding="utf-8"?>
<a:theme xmlns:a="http://schemas.openxmlformats.org/drawingml/2006/main" name="Revolution - History Lesson">
  <a:themeElements>
    <a:clrScheme name="Simple Light">
      <a:dk1>
        <a:srgbClr val="5C1D14"/>
      </a:dk1>
      <a:lt1>
        <a:srgbClr val="FFFFFF"/>
      </a:lt1>
      <a:dk2>
        <a:srgbClr val="595959"/>
      </a:dk2>
      <a:lt2>
        <a:srgbClr val="EEEEEE"/>
      </a:lt2>
      <a:accent1>
        <a:srgbClr val="C9403B"/>
      </a:accent1>
      <a:accent2>
        <a:srgbClr val="5C1D14"/>
      </a:accent2>
      <a:accent3>
        <a:srgbClr val="FCECB4"/>
      </a:accent3>
      <a:accent4>
        <a:srgbClr val="B32A25"/>
      </a:accent4>
      <a:accent5>
        <a:srgbClr val="350C07"/>
      </a:accent5>
      <a:accent6>
        <a:srgbClr val="C5B680"/>
      </a:accent6>
      <a:hlink>
        <a:srgbClr val="C940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19247</TotalTime>
  <Words>1234</Words>
  <Application>Microsoft Office PowerPoint</Application>
  <PresentationFormat>On-screen Show (16:9)</PresentationFormat>
  <Paragraphs>202</Paragraphs>
  <Slides>41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Roboto Slab Light</vt:lpstr>
      <vt:lpstr>Arial</vt:lpstr>
      <vt:lpstr>Roboto</vt:lpstr>
      <vt:lpstr>Hind Vadodara Light</vt:lpstr>
      <vt:lpstr>Fira Sans Extra Condensed Medium</vt:lpstr>
      <vt:lpstr>Jockey One</vt:lpstr>
      <vt:lpstr>Oswald Medium</vt:lpstr>
      <vt:lpstr>Nunito Sans</vt:lpstr>
      <vt:lpstr>Helvetica</vt:lpstr>
      <vt:lpstr>Hind Vadodara</vt:lpstr>
      <vt:lpstr>-apple-system</vt:lpstr>
      <vt:lpstr>Revolution - History Lesson</vt:lpstr>
      <vt:lpstr>Hypertension – The Low-Hanging Fruit</vt:lpstr>
      <vt:lpstr>Disclosures</vt:lpstr>
      <vt:lpstr>Objectives</vt:lpstr>
      <vt:lpstr>OBJECTIVES</vt:lpstr>
      <vt:lpstr>01</vt:lpstr>
      <vt:lpstr>The Problem</vt:lpstr>
      <vt:lpstr>—SOMEONE FAMOUS</vt:lpstr>
      <vt:lpstr>DEFINITION OF CONCEPTS</vt:lpstr>
      <vt:lpstr>Global Effect</vt:lpstr>
      <vt:lpstr>THIS IS A TABLE</vt:lpstr>
      <vt:lpstr>MATERNAL MORBIDITY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CASE 1</vt:lpstr>
      <vt:lpstr>CASE 1</vt:lpstr>
      <vt:lpstr>PowerPoint Presentation</vt:lpstr>
      <vt:lpstr>PowerPoint Presentation</vt:lpstr>
      <vt:lpstr>PowerPoint Presentation</vt:lpstr>
      <vt:lpstr>ADVOCACY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2</vt:lpstr>
      <vt:lpstr>SDOH Modifications</vt:lpstr>
      <vt:lpstr>CASE 3</vt:lpstr>
      <vt:lpstr>MANAGEMENT</vt:lpstr>
      <vt:lpstr>Awareness</vt:lpstr>
      <vt:lpstr>THANK YOU</vt:lpstr>
      <vt:lpstr>TELL YOUR FRIENDS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Hypertension – The Low-Hanging Fruit</dc:title>
  <dc:creator>Beckie Archer</dc:creator>
  <cp:lastModifiedBy>Beckie</cp:lastModifiedBy>
  <cp:revision>7</cp:revision>
  <dcterms:modified xsi:type="dcterms:W3CDTF">2022-11-18T18:39:45Z</dcterms:modified>
</cp:coreProperties>
</file>